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49" r:id="rId2"/>
  </p:sldMasterIdLst>
  <p:sldIdLst>
    <p:sldId id="256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76" r:id="rId12"/>
    <p:sldId id="289" r:id="rId13"/>
    <p:sldId id="290" r:id="rId14"/>
    <p:sldId id="291" r:id="rId15"/>
    <p:sldId id="292" r:id="rId16"/>
    <p:sldId id="293" r:id="rId17"/>
    <p:sldId id="294" r:id="rId18"/>
    <p:sldId id="295" r:id="rId19"/>
    <p:sldId id="296" r:id="rId20"/>
    <p:sldId id="297" r:id="rId21"/>
    <p:sldId id="298" r:id="rId22"/>
    <p:sldId id="299" r:id="rId23"/>
  </p:sldIdLst>
  <p:sldSz cx="12192000" cy="6858000"/>
  <p:notesSz cx="6858000" cy="9144000"/>
  <p:defaultTextStyle>
    <a:defPPr lvl="0">
      <a:defRPr lang="en-US"/>
    </a:defPPr>
    <a:lvl1pPr marL="0" lv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lvl="1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lvl="2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lvl="3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lvl="4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lvl="5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lvl="6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lvl="7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lvl="8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CCFF"/>
    <a:srgbClr val="FFCCFF"/>
    <a:srgbClr val="CC99F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0651C3A-4460-11DB-9652-00E08161165F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72" y="2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IPN-ESIT-Diseño de Mecanismos-Rodolfo Villalobos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  <p:hf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IPN-ESIT-Diseño de Mecanismos-Rodolfo Villalobos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IPN-ESIT-Diseño de Mecanismos-Rodolfo Villalobos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  <p:hf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IPN-ESIT-Diseño de Mecanismos-Rodolfo Villalobos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  <p:hf hd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IPN-ESIT-Diseño de Mecanismos-Rodolfo Villalobos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  <p:hf hd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IPN-ESIT-Diseño de Mecanismos-Rodolfo Villalobos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  <p:hf hd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IPN-ESIT-Diseño de Mecanismos-Rodolfo Villalobos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  <p:hf hd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IPN-ESIT-Diseño de Mecanismos-Rodolfo Villalobos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  <p:hf hd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IPN-ESIT-Diseño de Mecanismos-Rodolfo Villalobos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  <p:hf hd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IPN-ESIT-Diseño de Mecanismos-Rodolfo Villalobos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  <p:hf hd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IPN-ESIT-Diseño de Mecanismos-Rodolfo Villalobos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  <p:hf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IPN-ESIT-Diseño de Mecanismos-Rodolfo Villalobos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  <p:hf hd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IPN-ESIT-Diseño de Mecanismos-Rodolfo Villalobos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  <p:hf hd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IPN-ESIT-Diseño de Mecanismos-Rodolfo Villalobos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  <p:hf hd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IPN-ESIT-Diseño de Mecanismos-Rodolfo Villalobos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IPN-ESIT-Diseño de Mecanismos-Rodolfo Villalobos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IPN-ESIT-Diseño de Mecanismos-Rodolfo Villalobos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IPN-ESIT-Diseño de Mecanismos-Rodolfo Villalobos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IPN-ESIT-Diseño de Mecanismos-Rodolfo Villalobos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IPN-ESIT-Diseño de Mecanismos-Rodolfo Villalobos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  <p:hf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IPN-ESIT-Diseño de Mecanismos-Rodolfo Villalobos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IPN-ESIT-Diseño de Mecanismos-Rodolfo Villalobos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3/2/2023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IPN-ESIT-Diseño de Mecanismos-Rodolfo Villalobos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3/2/2023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IPN-ESIT-Diseño de Mecanismos-Rodolfo Villalobos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18" Type="http://schemas.openxmlformats.org/officeDocument/2006/relationships/image" Target="../media/image22.png"/><Relationship Id="rId3" Type="http://schemas.openxmlformats.org/officeDocument/2006/relationships/image" Target="../media/image7.png"/><Relationship Id="rId21" Type="http://schemas.openxmlformats.org/officeDocument/2006/relationships/image" Target="../media/image25.png"/><Relationship Id="rId7" Type="http://schemas.openxmlformats.org/officeDocument/2006/relationships/image" Target="../media/image11.png"/><Relationship Id="rId12" Type="http://schemas.openxmlformats.org/officeDocument/2006/relationships/image" Target="../media/image16.jpeg"/><Relationship Id="rId17" Type="http://schemas.openxmlformats.org/officeDocument/2006/relationships/image" Target="../media/image21.gif"/><Relationship Id="rId2" Type="http://schemas.openxmlformats.org/officeDocument/2006/relationships/image" Target="../media/image6.jpeg"/><Relationship Id="rId16" Type="http://schemas.openxmlformats.org/officeDocument/2006/relationships/image" Target="../media/image20.png"/><Relationship Id="rId20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jpeg"/><Relationship Id="rId5" Type="http://schemas.openxmlformats.org/officeDocument/2006/relationships/image" Target="../media/image9.jpeg"/><Relationship Id="rId15" Type="http://schemas.openxmlformats.org/officeDocument/2006/relationships/image" Target="../media/image19.png"/><Relationship Id="rId23" Type="http://schemas.openxmlformats.org/officeDocument/2006/relationships/image" Target="../media/image27.jpeg"/><Relationship Id="rId10" Type="http://schemas.openxmlformats.org/officeDocument/2006/relationships/image" Target="../media/image14.png"/><Relationship Id="rId19" Type="http://schemas.openxmlformats.org/officeDocument/2006/relationships/image" Target="../media/image23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Relationship Id="rId22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eg"/><Relationship Id="rId13" Type="http://schemas.openxmlformats.org/officeDocument/2006/relationships/image" Target="../media/image39.jpeg"/><Relationship Id="rId18" Type="http://schemas.openxmlformats.org/officeDocument/2006/relationships/image" Target="../media/image44.jpe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17" Type="http://schemas.openxmlformats.org/officeDocument/2006/relationships/image" Target="../media/image43.jpeg"/><Relationship Id="rId2" Type="http://schemas.openxmlformats.org/officeDocument/2006/relationships/image" Target="../media/image28.png"/><Relationship Id="rId16" Type="http://schemas.openxmlformats.org/officeDocument/2006/relationships/image" Target="../media/image4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jpeg"/><Relationship Id="rId11" Type="http://schemas.openxmlformats.org/officeDocument/2006/relationships/image" Target="../media/image37.jpeg"/><Relationship Id="rId5" Type="http://schemas.openxmlformats.org/officeDocument/2006/relationships/image" Target="../media/image31.png"/><Relationship Id="rId15" Type="http://schemas.openxmlformats.org/officeDocument/2006/relationships/image" Target="../media/image41.png"/><Relationship Id="rId10" Type="http://schemas.openxmlformats.org/officeDocument/2006/relationships/image" Target="../media/image36.png"/><Relationship Id="rId4" Type="http://schemas.openxmlformats.org/officeDocument/2006/relationships/image" Target="../media/image30.jpeg"/><Relationship Id="rId9" Type="http://schemas.openxmlformats.org/officeDocument/2006/relationships/image" Target="../media/image35.png"/><Relationship Id="rId14" Type="http://schemas.openxmlformats.org/officeDocument/2006/relationships/image" Target="../media/image4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jpe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11" Type="http://schemas.openxmlformats.org/officeDocument/2006/relationships/image" Target="../media/image54.png"/><Relationship Id="rId5" Type="http://schemas.openxmlformats.org/officeDocument/2006/relationships/image" Target="../media/image48.png"/><Relationship Id="rId10" Type="http://schemas.openxmlformats.org/officeDocument/2006/relationships/image" Target="../media/image53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alleton.net/index.php/es/libros-pdf/libros-de-ingenieria/item/19194-manual-de-engranajes-diseno-manufactura-y-aplicacion-pdf-darle-w-dudley" TargetMode="External"/><Relationship Id="rId7" Type="http://schemas.openxmlformats.org/officeDocument/2006/relationships/hyperlink" Target="https://sites.google.com/site/mecanismos1oima03sap2/elementos-de-maquinas/tipos-de-mecanismos" TargetMode="External"/><Relationship Id="rId2" Type="http://schemas.openxmlformats.org/officeDocument/2006/relationships/hyperlink" Target="https://www.industriasjaguar.com/es/productos/elevacion-traccion/poleas-manuales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ingenierizando.com/maquinas-y-mecanismos/biela-manivela/" TargetMode="External"/><Relationship Id="rId5" Type="http://schemas.openxmlformats.org/officeDocument/2006/relationships/hyperlink" Target="https://pirhua.udep.edu.pe/bitstream/handle/11042/1278/IME_138.pdf?sequence=1&amp;isAllowed=y" TargetMode="External"/><Relationship Id="rId4" Type="http://schemas.openxmlformats.org/officeDocument/2006/relationships/hyperlink" Target="https://studylib.es/doc/5678132/ficha-t%C3%A9cnica--tornillos--tuercas-y-arandelas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73750" y="994607"/>
            <a:ext cx="9771903" cy="2291381"/>
          </a:xfrm>
        </p:spPr>
        <p:txBody>
          <a:bodyPr/>
          <a:lstStyle/>
          <a:p>
            <a:r>
              <a:rPr lang="es-419" dirty="0">
                <a:solidFill>
                  <a:srgbClr val="FFFFFF"/>
                </a:solidFill>
                <a:latin typeface="Cooper Black" panose="0208090404030B020404" pitchFamily="18" charset="0"/>
                <a:cs typeface="Calibri Light"/>
              </a:rPr>
              <a:t>Diseño de mecanismos por computadora.</a:t>
            </a:r>
            <a:r>
              <a:rPr lang="en-US" dirty="0">
                <a:solidFill>
                  <a:srgbClr val="FFFFFF"/>
                </a:solidFill>
                <a:latin typeface="Cooper Black" panose="0208090404030B020404" pitchFamily="18" charset="0"/>
                <a:cs typeface="Calibri Light"/>
              </a:rPr>
              <a:t> </a:t>
            </a:r>
            <a:endParaRPr lang="en-US" dirty="0">
              <a:solidFill>
                <a:srgbClr val="FFFFFF"/>
              </a:solidFill>
              <a:latin typeface="Cooper Black" panose="0208090404030B0204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484925" y="3726503"/>
            <a:ext cx="9144000" cy="118239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 smtClean="0">
                <a:latin typeface="Dutch801 Rm BT" panose="02020603060505020304" pitchFamily="18" charset="0"/>
                <a:cs typeface="Calibri"/>
              </a:rPr>
              <a:t>Arellano Bacilio Angelica </a:t>
            </a:r>
          </a:p>
          <a:p>
            <a:r>
              <a:rPr lang="en-US" sz="2000" dirty="0" smtClean="0">
                <a:latin typeface="Dutch801 Rm BT" panose="02020603060505020304" pitchFamily="18" charset="0"/>
                <a:cs typeface="Calibri"/>
              </a:rPr>
              <a:t>4TM42</a:t>
            </a:r>
            <a:endParaRPr lang="en-US" sz="2000" dirty="0" smtClean="0">
              <a:latin typeface="Dutch801 Rm BT" panose="02020603060505020304" pitchFamily="18" charset="0"/>
              <a:cs typeface="Calibri"/>
            </a:endParaRPr>
          </a:p>
          <a:p>
            <a:r>
              <a:rPr lang="en-US" sz="2000" dirty="0" smtClean="0">
                <a:latin typeface="Dutch801 Rm BT" panose="02020603060505020304" pitchFamily="18" charset="0"/>
                <a:cs typeface="Calibri"/>
              </a:rPr>
              <a:t> </a:t>
            </a:r>
            <a:r>
              <a:rPr lang="en-US" sz="2000" dirty="0" smtClean="0">
                <a:latin typeface="Dutch801 Rm BT" panose="02020603060505020304" pitchFamily="18" charset="0"/>
                <a:cs typeface="Calibri"/>
              </a:rPr>
              <a:t>Profesor: </a:t>
            </a:r>
            <a:r>
              <a:rPr lang="en-US" sz="2000" dirty="0" smtClean="0">
                <a:latin typeface="Dutch801 Rm BT" panose="02020603060505020304" pitchFamily="18" charset="0"/>
                <a:cs typeface="Calibri"/>
              </a:rPr>
              <a:t>Rodolfo </a:t>
            </a:r>
            <a:r>
              <a:rPr lang="en-US" sz="2000" dirty="0">
                <a:latin typeface="Dutch801 Rm BT" panose="02020603060505020304" pitchFamily="18" charset="0"/>
                <a:cs typeface="Calibri"/>
              </a:rPr>
              <a:t>Villalobos </a:t>
            </a:r>
            <a:r>
              <a:rPr lang="en-US" sz="2000" dirty="0" smtClean="0">
                <a:latin typeface="Dutch801 Rm BT" panose="02020603060505020304" pitchFamily="18" charset="0"/>
                <a:cs typeface="Calibri"/>
              </a:rPr>
              <a:t>Martinez</a:t>
            </a:r>
            <a:endParaRPr lang="en-US" sz="2000" dirty="0">
              <a:latin typeface="Dutch801 Rm BT" panose="02020603060505020304" pitchFamily="18" charset="0"/>
              <a:cs typeface="Calibri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A4CCDC-824D-3F40-84F2-51DCE5319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</a:t>
            </a:fld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933816" y="857751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419" dirty="0" smtClean="0">
                <a:latin typeface="Cooper Black" panose="0208090404030B020404" pitchFamily="18" charset="0"/>
                <a:cs typeface="Calibri Light"/>
              </a:rPr>
              <a:t>Diseño de mecanismos por computadora.</a:t>
            </a:r>
            <a:r>
              <a:rPr lang="en-US" dirty="0" smtClean="0">
                <a:latin typeface="Cooper Black" panose="0208090404030B020404" pitchFamily="18" charset="0"/>
                <a:cs typeface="Calibri Light"/>
              </a:rPr>
              <a:t> </a:t>
            </a:r>
            <a:endParaRPr lang="en-US" dirty="0">
              <a:latin typeface="Cooper Black" panose="0208090404030B020404" pitchFamily="18" charset="0"/>
            </a:endParaRPr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D2DA7000-D201-0B80-882F-99B03239E2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42125" y="6411600"/>
            <a:ext cx="4114800" cy="365125"/>
          </a:xfrm>
        </p:spPr>
        <p:txBody>
          <a:bodyPr/>
          <a:lstStyle/>
          <a:p>
            <a:r>
              <a:rPr lang="en-US" dirty="0"/>
              <a:t>IPN-ESIT-</a:t>
            </a:r>
            <a:r>
              <a:rPr lang="en-US" dirty="0" err="1"/>
              <a:t>Diseño</a:t>
            </a:r>
            <a:r>
              <a:rPr lang="en-US" dirty="0"/>
              <a:t> de </a:t>
            </a:r>
            <a:r>
              <a:rPr lang="en-US" dirty="0" err="1" smtClean="0"/>
              <a:t>Mecanismos</a:t>
            </a:r>
            <a:r>
              <a:rPr lang="en-US" dirty="0" smtClean="0"/>
              <a:t>- Arellano Angelica </a:t>
            </a:r>
            <a:endParaRPr lang="en-US" dirty="0"/>
          </a:p>
        </p:txBody>
      </p:sp>
      <p:pic>
        <p:nvPicPr>
          <p:cNvPr id="1026" name="Picture 2" descr="Dibujo de Ordenador de sobremesa para Colorear | Computadora para colorear, Dibujo  ordenador, Dibujos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19167" y1="63404" x2="56667" y2="40851"/>
                        <a14:foregroundMark x1="50833" y1="65532" x2="19333" y2="36170"/>
                        <a14:foregroundMark x1="79500" y1="64894" x2="43000" y2="18723"/>
                        <a14:foregroundMark x1="87333" y1="16170" x2="24333" y2="85745"/>
                        <a14:foregroundMark x1="53000" y1="83617" x2="31667" y2="83830"/>
                        <a14:foregroundMark x1="32000" y1="82766" x2="38167" y2="75106"/>
                        <a14:foregroundMark x1="15167" y1="69362" x2="72833" y2="67234"/>
                        <a14:foregroundMark x1="67333" y1="83191" x2="83333" y2="63191"/>
                        <a14:foregroundMark x1="83333" y1="81489" x2="83000" y2="58511"/>
                        <a14:foregroundMark x1="81667" y1="51489" x2="78667" y2="26809"/>
                        <a14:foregroundMark x1="79500" y1="19574" x2="48333" y2="25745"/>
                        <a14:foregroundMark x1="41167" y1="23617" x2="14333" y2="22553"/>
                        <a14:foregroundMark x1="13833" y1="54255" x2="29833" y2="27872"/>
                        <a14:foregroundMark x1="34333" y1="42128" x2="55500" y2="28511"/>
                        <a14:foregroundMark x1="24667" y1="52340" x2="28833" y2="50638"/>
                        <a14:foregroundMark x1="48000" y1="52340" x2="57667" y2="48723"/>
                        <a14:foregroundMark x1="74833" y1="64255" x2="75833" y2="60638"/>
                        <a14:foregroundMark x1="74500" y1="19787" x2="59500" y2="19362"/>
                        <a14:foregroundMark x1="14000" y1="29787" x2="14000" y2="519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9223" y="2817607"/>
            <a:ext cx="4725738" cy="3701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B50DB9-0984-6E9B-A2E8-98C3DE802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CCCCFF"/>
                </a:solidFill>
                <a:latin typeface="Cooper Black" panose="0208090404030B020404" pitchFamily="18" charset="0"/>
                <a:cs typeface="Calibri Light"/>
              </a:rPr>
              <a:t>AutoCad</a:t>
            </a:r>
            <a:endParaRPr lang="en-US" dirty="0">
              <a:solidFill>
                <a:srgbClr val="CCCCFF"/>
              </a:solidFill>
              <a:latin typeface="Cooper Black" panose="0208090404030B0204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052DB3-A17E-0759-9C0E-EFBCF2665E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50124"/>
            <a:ext cx="10515600" cy="1597083"/>
          </a:xfrm>
          <a:ln>
            <a:solidFill>
              <a:srgbClr val="CCCCFF"/>
            </a:solidFill>
          </a:ln>
        </p:spPr>
        <p:txBody>
          <a:bodyPr>
            <a:normAutofit/>
          </a:bodyPr>
          <a:lstStyle/>
          <a:p>
            <a:pPr algn="ctr"/>
            <a:r>
              <a:rPr lang="es-ES" sz="2400" dirty="0">
                <a:latin typeface="Dutch801 Rm BT" panose="02020603060505020304" pitchFamily="18" charset="0"/>
              </a:rPr>
              <a:t>El software de diseño AutoCAD permite la creación y edición profesional de geometría 2D y modelos 3D con sólidos, superficies y objetos. Es uno de los softwares más reconocidos internacionalmente debido a la gran variedad de posibilidades de edición que se pueden encontrar.</a:t>
            </a:r>
            <a:endParaRPr lang="en-US" sz="2400" dirty="0">
              <a:latin typeface="Dutch801 Rm BT" panose="0202060306050502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D4E4A0-D18D-7ED3-7CB5-16BEC55A7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6891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>
                <a:solidFill>
                  <a:srgbClr val="CCCCFF"/>
                </a:solidFill>
                <a:latin typeface="Cooper Black" panose="0208090404030B020404" pitchFamily="18" charset="0"/>
              </a:rPr>
              <a:t>Practicas </a:t>
            </a:r>
            <a:endParaRPr lang="es-MX" dirty="0">
              <a:solidFill>
                <a:srgbClr val="CCCCFF"/>
              </a:solidFill>
              <a:latin typeface="Cooper Black" panose="0208090404030B020404" pitchFamily="18" charset="0"/>
            </a:endParaRP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11</a:t>
            </a:fld>
            <a:endParaRPr lang="en-US"/>
          </a:p>
        </p:txBody>
      </p:sp>
      <p:pic>
        <p:nvPicPr>
          <p:cNvPr id="6" name="Marcador de contenido 5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46488" y="1690688"/>
            <a:ext cx="7735712" cy="4351338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6258187" y="462855"/>
            <a:ext cx="4865614" cy="923330"/>
          </a:xfrm>
          <a:prstGeom prst="rect">
            <a:avLst/>
          </a:prstGeom>
          <a:solidFill>
            <a:srgbClr val="CCCCFF"/>
          </a:solidFill>
          <a:ln>
            <a:solidFill>
              <a:srgbClr val="CCCCFF"/>
            </a:solidFill>
          </a:ln>
        </p:spPr>
        <p:txBody>
          <a:bodyPr wrap="square" rtlCol="0">
            <a:spAutoFit/>
          </a:bodyPr>
          <a:lstStyle/>
          <a:p>
            <a:r>
              <a:rPr lang="es-ES" dirty="0" smtClean="0"/>
              <a:t>Clase 22/02/23</a:t>
            </a:r>
          </a:p>
          <a:p>
            <a:r>
              <a:rPr lang="es-ES" dirty="0" smtClean="0"/>
              <a:t>Tela 100cmx100cm, aplicación de colores y bases de coordenadas en </a:t>
            </a:r>
            <a:r>
              <a:rPr lang="es-ES" dirty="0" err="1" smtClean="0"/>
              <a:t>scr</a:t>
            </a:r>
            <a:r>
              <a:rPr lang="es-ES" dirty="0" smtClean="0"/>
              <a:t>.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8298771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IPN-ESIT-Diseño de Mecanismos-Rodolfo Villalobos</a:t>
            </a:r>
            <a:endParaRPr lang="en-U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12</a:t>
            </a:fld>
            <a:endParaRPr lang="en-US"/>
          </a:p>
        </p:txBody>
      </p:sp>
      <p:pic>
        <p:nvPicPr>
          <p:cNvPr id="6" name="Marcador de contenido 5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20653" y="2287020"/>
            <a:ext cx="7735712" cy="4351338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6719582" y="462855"/>
            <a:ext cx="4865614" cy="923330"/>
          </a:xfrm>
          <a:prstGeom prst="rect">
            <a:avLst/>
          </a:prstGeom>
          <a:solidFill>
            <a:srgbClr val="CCCCFF"/>
          </a:solidFill>
          <a:ln>
            <a:solidFill>
              <a:srgbClr val="CCCCFF"/>
            </a:solidFill>
          </a:ln>
        </p:spPr>
        <p:txBody>
          <a:bodyPr wrap="square" rtlCol="0">
            <a:spAutoFit/>
          </a:bodyPr>
          <a:lstStyle/>
          <a:p>
            <a:r>
              <a:rPr lang="es-ES" dirty="0" smtClean="0"/>
              <a:t>Clase 22/02/23</a:t>
            </a:r>
          </a:p>
          <a:p>
            <a:r>
              <a:rPr lang="es-ES" dirty="0" smtClean="0"/>
              <a:t>Tela 100cmx100cm, aplicación de colores y bases de coordenadas en </a:t>
            </a:r>
            <a:r>
              <a:rPr lang="es-ES" dirty="0" err="1" smtClean="0"/>
              <a:t>scr</a:t>
            </a:r>
            <a:r>
              <a:rPr lang="es-ES" dirty="0" smtClean="0"/>
              <a:t>.</a:t>
            </a:r>
            <a:endParaRPr lang="es-MX" dirty="0"/>
          </a:p>
        </p:txBody>
      </p:sp>
      <p:sp>
        <p:nvSpPr>
          <p:cNvPr id="8" name="TextBox 5">
            <a:extLst>
              <a:ext uri="{FF2B5EF4-FFF2-40B4-BE49-F238E27FC236}">
                <a16:creationId xmlns:a16="http://schemas.microsoft.com/office/drawing/2014/main" id="{1DE27301-3B84-212B-9E5E-22932B7FAAAE}"/>
              </a:ext>
            </a:extLst>
          </p:cNvPr>
          <p:cNvSpPr txBox="1"/>
          <p:nvPr/>
        </p:nvSpPr>
        <p:spPr>
          <a:xfrm>
            <a:off x="887471" y="1050084"/>
            <a:ext cx="1308683" cy="923330"/>
          </a:xfrm>
          <a:prstGeom prst="rect">
            <a:avLst/>
          </a:prstGeom>
          <a:solidFill>
            <a:srgbClr val="CCCCFF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 err="1">
                <a:cs typeface="Calibri"/>
              </a:rPr>
              <a:t>Desde</a:t>
            </a:r>
            <a:r>
              <a:rPr lang="en-US" dirty="0">
                <a:cs typeface="Calibri"/>
              </a:rPr>
              <a:t> (0,0)</a:t>
            </a:r>
          </a:p>
          <a:p>
            <a:pPr algn="l"/>
            <a:r>
              <a:rPr lang="en-US" dirty="0">
                <a:cs typeface="Calibri"/>
              </a:rPr>
              <a:t>(45,90)</a:t>
            </a:r>
            <a:endParaRPr lang="en-US" sz="600" dirty="0"/>
          </a:p>
          <a:p>
            <a:r>
              <a:rPr lang="en-US" dirty="0">
                <a:cs typeface="Calibri"/>
              </a:rPr>
              <a:t>(-50,60)</a:t>
            </a:r>
          </a:p>
        </p:txBody>
      </p:sp>
      <p:sp>
        <p:nvSpPr>
          <p:cNvPr id="9" name="TextBox 7">
            <a:extLst>
              <a:ext uri="{FF2B5EF4-FFF2-40B4-BE49-F238E27FC236}">
                <a16:creationId xmlns:a16="http://schemas.microsoft.com/office/drawing/2014/main" id="{F2479CFD-ECD7-F9EB-16CC-C05938C8B245}"/>
              </a:ext>
            </a:extLst>
          </p:cNvPr>
          <p:cNvSpPr txBox="1"/>
          <p:nvPr/>
        </p:nvSpPr>
        <p:spPr>
          <a:xfrm>
            <a:off x="2742806" y="403754"/>
            <a:ext cx="1703360" cy="1569660"/>
          </a:xfrm>
          <a:prstGeom prst="rect">
            <a:avLst/>
          </a:prstGeom>
          <a:solidFill>
            <a:srgbClr val="CCCCFF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 err="1">
                <a:cs typeface="Calibri"/>
              </a:rPr>
              <a:t>Continuas</a:t>
            </a:r>
            <a:endParaRPr lang="en-US" sz="1600" dirty="0">
              <a:cs typeface="Calibri"/>
            </a:endParaRPr>
          </a:p>
          <a:p>
            <a:pPr algn="l"/>
            <a:r>
              <a:rPr lang="en-US" sz="1600" dirty="0">
                <a:cs typeface="Calibri"/>
              </a:rPr>
              <a:t>(0,0)</a:t>
            </a:r>
            <a:endParaRPr lang="en-US" sz="500" dirty="0"/>
          </a:p>
          <a:p>
            <a:r>
              <a:rPr lang="en-US" sz="1600" dirty="0">
                <a:cs typeface="Calibri"/>
              </a:rPr>
              <a:t>(0,100)</a:t>
            </a:r>
          </a:p>
          <a:p>
            <a:r>
              <a:rPr lang="en-US" sz="1600" dirty="0">
                <a:ea typeface="+mn-lt"/>
                <a:cs typeface="+mn-lt"/>
              </a:rPr>
              <a:t>(100,0)</a:t>
            </a:r>
          </a:p>
          <a:p>
            <a:r>
              <a:rPr lang="en-US" sz="1600" dirty="0">
                <a:ea typeface="+mn-lt"/>
                <a:cs typeface="+mn-lt"/>
              </a:rPr>
              <a:t>(0,-100)</a:t>
            </a:r>
          </a:p>
          <a:p>
            <a:r>
              <a:rPr lang="en-US" sz="1600" dirty="0">
                <a:cs typeface="Calibri"/>
              </a:rPr>
              <a:t>(-100,0)</a:t>
            </a:r>
          </a:p>
        </p:txBody>
      </p:sp>
    </p:spTree>
    <p:extLst>
      <p:ext uri="{BB962C8B-B14F-4D97-AF65-F5344CB8AC3E}">
        <p14:creationId xmlns:p14="http://schemas.microsoft.com/office/powerpoint/2010/main" val="8121300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13</a:t>
            </a:fld>
            <a:endParaRPr lang="en-US"/>
          </a:p>
        </p:txBody>
      </p:sp>
      <p:pic>
        <p:nvPicPr>
          <p:cNvPr id="6" name="Marcador de contenido 5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60364" y="1689625"/>
            <a:ext cx="7735712" cy="4351338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6862195" y="727907"/>
            <a:ext cx="4865614" cy="646331"/>
          </a:xfrm>
          <a:prstGeom prst="rect">
            <a:avLst/>
          </a:prstGeom>
          <a:solidFill>
            <a:srgbClr val="FFCCFF"/>
          </a:solidFill>
          <a:ln>
            <a:solidFill>
              <a:srgbClr val="FFCCFF"/>
            </a:solidFill>
          </a:ln>
        </p:spPr>
        <p:txBody>
          <a:bodyPr wrap="square" rtlCol="0">
            <a:spAutoFit/>
          </a:bodyPr>
          <a:lstStyle/>
          <a:p>
            <a:r>
              <a:rPr lang="es-ES" dirty="0" smtClean="0"/>
              <a:t>Clase 24/02/23</a:t>
            </a:r>
          </a:p>
          <a:p>
            <a:r>
              <a:rPr lang="es-ES" dirty="0" smtClean="0"/>
              <a:t>Figuras y comandos de line</a:t>
            </a:r>
          </a:p>
        </p:txBody>
      </p:sp>
    </p:spTree>
    <p:extLst>
      <p:ext uri="{BB962C8B-B14F-4D97-AF65-F5344CB8AC3E}">
        <p14:creationId xmlns:p14="http://schemas.microsoft.com/office/powerpoint/2010/main" val="33360095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14</a:t>
            </a:fld>
            <a:endParaRPr lang="en-US"/>
          </a:p>
        </p:txBody>
      </p:sp>
      <p:pic>
        <p:nvPicPr>
          <p:cNvPr id="6" name="Marcador de contenido 5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51307" y="1892737"/>
            <a:ext cx="7735712" cy="4351338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6811861" y="867103"/>
            <a:ext cx="4865614" cy="646331"/>
          </a:xfrm>
          <a:prstGeom prst="rect">
            <a:avLst/>
          </a:prstGeom>
          <a:solidFill>
            <a:srgbClr val="FFCCFF"/>
          </a:solidFill>
          <a:ln>
            <a:solidFill>
              <a:srgbClr val="FFCCFF"/>
            </a:solidFill>
          </a:ln>
        </p:spPr>
        <p:txBody>
          <a:bodyPr wrap="square" rtlCol="0">
            <a:spAutoFit/>
          </a:bodyPr>
          <a:lstStyle/>
          <a:p>
            <a:r>
              <a:rPr lang="es-ES" dirty="0" smtClean="0"/>
              <a:t>Clase 24/02/23</a:t>
            </a:r>
          </a:p>
          <a:p>
            <a:r>
              <a:rPr lang="es-ES" dirty="0"/>
              <a:t>D</a:t>
            </a:r>
            <a:r>
              <a:rPr lang="es-ES" dirty="0" smtClean="0"/>
              <a:t>imensiones  y comando </a:t>
            </a:r>
            <a:r>
              <a:rPr lang="es-ES" dirty="0" err="1" smtClean="0"/>
              <a:t>circle</a:t>
            </a:r>
            <a:r>
              <a:rPr lang="es-ES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175119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15</a:t>
            </a:fld>
            <a:endParaRPr lang="en-US"/>
          </a:p>
        </p:txBody>
      </p:sp>
      <p:pic>
        <p:nvPicPr>
          <p:cNvPr id="6" name="Marcador de contenido 5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51307" y="1875959"/>
            <a:ext cx="7735712" cy="4351338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6811861" y="867103"/>
            <a:ext cx="4865614" cy="646331"/>
          </a:xfrm>
          <a:prstGeom prst="rect">
            <a:avLst/>
          </a:prstGeom>
          <a:solidFill>
            <a:srgbClr val="FFCCFF"/>
          </a:solidFill>
          <a:ln>
            <a:solidFill>
              <a:srgbClr val="FFCCFF"/>
            </a:solidFill>
          </a:ln>
        </p:spPr>
        <p:txBody>
          <a:bodyPr wrap="square" rtlCol="0">
            <a:spAutoFit/>
          </a:bodyPr>
          <a:lstStyle/>
          <a:p>
            <a:r>
              <a:rPr lang="es-ES" dirty="0" smtClean="0"/>
              <a:t>Clase 24/02/23</a:t>
            </a:r>
          </a:p>
          <a:p>
            <a:r>
              <a:rPr lang="es-ES" dirty="0" smtClean="0"/>
              <a:t>Código en notepad para aplicarlo en AutoCAD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479CFD-ECD7-F9EB-16CC-C05938C8B245}"/>
              </a:ext>
            </a:extLst>
          </p:cNvPr>
          <p:cNvSpPr txBox="1"/>
          <p:nvPr/>
        </p:nvSpPr>
        <p:spPr>
          <a:xfrm>
            <a:off x="3371979" y="125037"/>
            <a:ext cx="2844263" cy="1569660"/>
          </a:xfrm>
          <a:prstGeom prst="rect">
            <a:avLst/>
          </a:prstGeom>
          <a:solidFill>
            <a:srgbClr val="FFCCFF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err="1">
                <a:cs typeface="Calibri"/>
              </a:rPr>
              <a:t>Continuas</a:t>
            </a:r>
          </a:p>
          <a:p>
            <a:pPr algn="l"/>
            <a:r>
              <a:rPr lang="en-US" sz="1600">
                <a:cs typeface="Calibri"/>
              </a:rPr>
              <a:t>(0,0)</a:t>
            </a:r>
            <a:endParaRPr lang="en-US" sz="500"/>
          </a:p>
          <a:p>
            <a:r>
              <a:rPr lang="en-US" sz="1600">
                <a:cs typeface="Calibri"/>
              </a:rPr>
              <a:t>(0,100)</a:t>
            </a:r>
          </a:p>
          <a:p>
            <a:r>
              <a:rPr lang="en-US" sz="1600">
                <a:ea typeface="+mn-lt"/>
                <a:cs typeface="+mn-lt"/>
              </a:rPr>
              <a:t>(100,0)</a:t>
            </a:r>
          </a:p>
          <a:p>
            <a:r>
              <a:rPr lang="en-US" sz="1600">
                <a:ea typeface="+mn-lt"/>
                <a:cs typeface="+mn-lt"/>
              </a:rPr>
              <a:t>(0,-100)</a:t>
            </a:r>
          </a:p>
          <a:p>
            <a:r>
              <a:rPr lang="en-US" sz="1600">
                <a:cs typeface="Calibri"/>
              </a:rPr>
              <a:t>(-100,0)</a:t>
            </a:r>
          </a:p>
        </p:txBody>
      </p:sp>
    </p:spTree>
    <p:extLst>
      <p:ext uri="{BB962C8B-B14F-4D97-AF65-F5344CB8AC3E}">
        <p14:creationId xmlns:p14="http://schemas.microsoft.com/office/powerpoint/2010/main" val="5028835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16</a:t>
            </a:fld>
            <a:endParaRPr lang="en-US"/>
          </a:p>
        </p:txBody>
      </p:sp>
      <p:pic>
        <p:nvPicPr>
          <p:cNvPr id="6" name="Marcador de contenido 5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6761527" y="535602"/>
            <a:ext cx="4865614" cy="1200329"/>
          </a:xfrm>
          <a:prstGeom prst="rect">
            <a:avLst/>
          </a:prstGeom>
          <a:solidFill>
            <a:srgbClr val="FFCCFF"/>
          </a:solidFill>
          <a:ln>
            <a:solidFill>
              <a:srgbClr val="FFCCFF"/>
            </a:solidFill>
          </a:ln>
        </p:spPr>
        <p:txBody>
          <a:bodyPr wrap="square" rtlCol="0">
            <a:spAutoFit/>
          </a:bodyPr>
          <a:lstStyle/>
          <a:p>
            <a:r>
              <a:rPr lang="es-ES" dirty="0" smtClean="0"/>
              <a:t>Clase 24/02/23</a:t>
            </a:r>
          </a:p>
          <a:p>
            <a:r>
              <a:rPr lang="es-ES" dirty="0" smtClean="0"/>
              <a:t>Código en notepad para aplicarlo en AutoCAD CODIGO LIBRE</a:t>
            </a:r>
          </a:p>
          <a:p>
            <a:endParaRPr lang="es-ES" dirty="0" smtClean="0"/>
          </a:p>
        </p:txBody>
      </p:sp>
    </p:spTree>
    <p:extLst>
      <p:ext uri="{BB962C8B-B14F-4D97-AF65-F5344CB8AC3E}">
        <p14:creationId xmlns:p14="http://schemas.microsoft.com/office/powerpoint/2010/main" val="42080332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17</a:t>
            </a:fld>
            <a:endParaRPr lang="en-US"/>
          </a:p>
        </p:txBody>
      </p:sp>
      <p:pic>
        <p:nvPicPr>
          <p:cNvPr id="6" name="Marcador de contenido 5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6828639" y="722908"/>
            <a:ext cx="4865614" cy="923330"/>
          </a:xfrm>
          <a:prstGeom prst="rect">
            <a:avLst/>
          </a:prstGeom>
          <a:solidFill>
            <a:srgbClr val="FFCCFF"/>
          </a:solidFill>
          <a:ln>
            <a:solidFill>
              <a:srgbClr val="FFCCFF"/>
            </a:solidFill>
          </a:ln>
        </p:spPr>
        <p:txBody>
          <a:bodyPr wrap="square" rtlCol="0">
            <a:spAutoFit/>
          </a:bodyPr>
          <a:lstStyle/>
          <a:p>
            <a:r>
              <a:rPr lang="es-ES" dirty="0" smtClean="0"/>
              <a:t>Clase 24/02/23</a:t>
            </a:r>
          </a:p>
          <a:p>
            <a:r>
              <a:rPr lang="es-ES" dirty="0" smtClean="0"/>
              <a:t>Código en notepad para aplicarlo en AutoCAD</a:t>
            </a:r>
          </a:p>
          <a:p>
            <a:r>
              <a:rPr lang="es-ES" dirty="0" smtClean="0"/>
              <a:t>APLICAR ESTO A REALIZACIOON DE TELA </a:t>
            </a:r>
          </a:p>
        </p:txBody>
      </p:sp>
    </p:spTree>
    <p:extLst>
      <p:ext uri="{BB962C8B-B14F-4D97-AF65-F5344CB8AC3E}">
        <p14:creationId xmlns:p14="http://schemas.microsoft.com/office/powerpoint/2010/main" val="8819315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18</a:t>
            </a:fld>
            <a:endParaRPr lang="en-US"/>
          </a:p>
        </p:txBody>
      </p:sp>
      <p:sp>
        <p:nvSpPr>
          <p:cNvPr id="6" name="CuadroTexto 5"/>
          <p:cNvSpPr txBox="1"/>
          <p:nvPr/>
        </p:nvSpPr>
        <p:spPr>
          <a:xfrm>
            <a:off x="6828639" y="722908"/>
            <a:ext cx="4865614" cy="923330"/>
          </a:xfrm>
          <a:prstGeom prst="rect">
            <a:avLst/>
          </a:prstGeom>
          <a:solidFill>
            <a:srgbClr val="CC99FF"/>
          </a:solidFill>
          <a:ln>
            <a:solidFill>
              <a:srgbClr val="CC99FF"/>
            </a:solidFill>
          </a:ln>
        </p:spPr>
        <p:txBody>
          <a:bodyPr wrap="square" rtlCol="0">
            <a:spAutoFit/>
          </a:bodyPr>
          <a:lstStyle/>
          <a:p>
            <a:r>
              <a:rPr lang="es-ES" dirty="0" smtClean="0"/>
              <a:t>Clase 01/03/23</a:t>
            </a:r>
          </a:p>
          <a:p>
            <a:r>
              <a:rPr lang="es-ES" dirty="0" smtClean="0"/>
              <a:t>Código en notepad para aplicarlo en AutoCAD</a:t>
            </a:r>
          </a:p>
          <a:p>
            <a:r>
              <a:rPr lang="es-ES" dirty="0" smtClean="0"/>
              <a:t>APLICAR ESTO A REALIZACIOON DE TELA </a:t>
            </a:r>
          </a:p>
        </p:txBody>
      </p:sp>
      <p:pic>
        <p:nvPicPr>
          <p:cNvPr id="7" name="Marcador de contenido 6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9519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19</a:t>
            </a:fld>
            <a:endParaRPr lang="en-US"/>
          </a:p>
        </p:txBody>
      </p:sp>
      <p:pic>
        <p:nvPicPr>
          <p:cNvPr id="6" name="Marcador de contenido 5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6602137" y="722908"/>
            <a:ext cx="4865614" cy="923330"/>
          </a:xfrm>
          <a:prstGeom prst="rect">
            <a:avLst/>
          </a:prstGeom>
          <a:solidFill>
            <a:srgbClr val="CC99FF"/>
          </a:solidFill>
          <a:ln>
            <a:solidFill>
              <a:srgbClr val="CC99FF"/>
            </a:solidFill>
          </a:ln>
        </p:spPr>
        <p:txBody>
          <a:bodyPr wrap="square" rtlCol="0">
            <a:spAutoFit/>
          </a:bodyPr>
          <a:lstStyle/>
          <a:p>
            <a:r>
              <a:rPr lang="es-ES" dirty="0" smtClean="0"/>
              <a:t>Clase 01/03/23</a:t>
            </a:r>
          </a:p>
          <a:p>
            <a:r>
              <a:rPr lang="es-ES" dirty="0" smtClean="0"/>
              <a:t>Código en notepad para aplicarlo en AutoCAD</a:t>
            </a:r>
          </a:p>
          <a:p>
            <a:r>
              <a:rPr lang="es-ES" dirty="0" smtClean="0"/>
              <a:t>APLICAR ESTO A REALIZACIOON DE TELA </a:t>
            </a:r>
          </a:p>
        </p:txBody>
      </p:sp>
    </p:spTree>
    <p:extLst>
      <p:ext uri="{BB962C8B-B14F-4D97-AF65-F5344CB8AC3E}">
        <p14:creationId xmlns:p14="http://schemas.microsoft.com/office/powerpoint/2010/main" val="21505512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0C6380-36BE-7546-D5A0-FEC445882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>
                <a:solidFill>
                  <a:srgbClr val="CCCCFF"/>
                </a:solidFill>
                <a:latin typeface="Cooper Black" panose="0208090404030B020404" pitchFamily="18" charset="0"/>
                <a:cs typeface="Calibri Light"/>
              </a:rPr>
              <a:t>Trabajo colaborativo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C61C451-DC51-F9D8-DF24-3B828DED16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05369"/>
            <a:ext cx="10515600" cy="4351338"/>
          </a:xfrm>
          <a:ln>
            <a:solidFill>
              <a:srgbClr val="CCCCFF"/>
            </a:solidFill>
          </a:ln>
        </p:spPr>
        <p:txBody>
          <a:bodyPr vert="horz" lIns="91440" tIns="45720" rIns="91440" bIns="45720" rtlCol="0" anchor="t">
            <a:normAutofit/>
          </a:bodyPr>
          <a:lstStyle/>
          <a:p>
            <a:pPr algn="just"/>
            <a:r>
              <a:rPr lang="en-US" sz="2400" dirty="0" err="1">
                <a:latin typeface="Dutch801 Rm BT" panose="02020603060505020304" pitchFamily="18" charset="0"/>
                <a:cs typeface="Calibri"/>
              </a:rPr>
              <a:t>Es</a:t>
            </a:r>
            <a:r>
              <a:rPr lang="en-US" sz="2400" dirty="0">
                <a:latin typeface="Dutch801 Rm BT" panose="02020603060505020304" pitchFamily="18" charset="0"/>
                <a:cs typeface="Calibri"/>
              </a:rPr>
              <a:t> un </a:t>
            </a:r>
            <a:r>
              <a:rPr lang="en-US" sz="2400" dirty="0" err="1">
                <a:latin typeface="Dutch801 Rm BT" panose="02020603060505020304" pitchFamily="18" charset="0"/>
                <a:cs typeface="Calibri"/>
              </a:rPr>
              <a:t>grupo</a:t>
            </a:r>
            <a:r>
              <a:rPr lang="en-US" sz="2400" dirty="0">
                <a:latin typeface="Dutch801 Rm BT" panose="02020603060505020304" pitchFamily="18" charset="0"/>
                <a:cs typeface="Calibri"/>
              </a:rPr>
              <a:t> de personas que </a:t>
            </a:r>
            <a:r>
              <a:rPr lang="en-US" sz="2400" dirty="0" err="1">
                <a:latin typeface="Dutch801 Rm BT" panose="02020603060505020304" pitchFamily="18" charset="0"/>
                <a:cs typeface="Calibri"/>
              </a:rPr>
              <a:t>intervienen</a:t>
            </a:r>
            <a:r>
              <a:rPr lang="en-US" sz="2400" dirty="0">
                <a:latin typeface="Dutch801 Rm BT" panose="02020603060505020304" pitchFamily="18" charset="0"/>
                <a:cs typeface="Calibri"/>
              </a:rPr>
              <a:t> </a:t>
            </a:r>
            <a:r>
              <a:rPr lang="en-US" sz="2400" dirty="0" err="1">
                <a:latin typeface="Dutch801 Rm BT" panose="02020603060505020304" pitchFamily="18" charset="0"/>
                <a:cs typeface="Calibri"/>
              </a:rPr>
              <a:t>aportando</a:t>
            </a:r>
            <a:r>
              <a:rPr lang="en-US" sz="2400" dirty="0">
                <a:latin typeface="Dutch801 Rm BT" panose="02020603060505020304" pitchFamily="18" charset="0"/>
                <a:cs typeface="Calibri"/>
              </a:rPr>
              <a:t> </a:t>
            </a:r>
            <a:r>
              <a:rPr lang="en-US" sz="2400" dirty="0" err="1">
                <a:latin typeface="Dutch801 Rm BT" panose="02020603060505020304" pitchFamily="18" charset="0"/>
                <a:cs typeface="Calibri"/>
              </a:rPr>
              <a:t>sus</a:t>
            </a:r>
            <a:r>
              <a:rPr lang="en-US" sz="2400" dirty="0">
                <a:latin typeface="Dutch801 Rm BT" panose="02020603060505020304" pitchFamily="18" charset="0"/>
                <a:cs typeface="Calibri"/>
              </a:rPr>
              <a:t> ideas y </a:t>
            </a:r>
            <a:r>
              <a:rPr lang="en-US" sz="2400" dirty="0" err="1">
                <a:latin typeface="Dutch801 Rm BT" panose="02020603060505020304" pitchFamily="18" charset="0"/>
                <a:cs typeface="Calibri"/>
              </a:rPr>
              <a:t>conocimientos</a:t>
            </a:r>
            <a:r>
              <a:rPr lang="en-US" sz="2400" dirty="0">
                <a:latin typeface="Dutch801 Rm BT" panose="02020603060505020304" pitchFamily="18" charset="0"/>
                <a:cs typeface="Calibri"/>
              </a:rPr>
              <a:t>, con el </a:t>
            </a:r>
            <a:r>
              <a:rPr lang="en-US" sz="2400" dirty="0" err="1">
                <a:latin typeface="Dutch801 Rm BT" panose="02020603060505020304" pitchFamily="18" charset="0"/>
                <a:cs typeface="Calibri"/>
              </a:rPr>
              <a:t>objetivo</a:t>
            </a:r>
            <a:r>
              <a:rPr lang="en-US" sz="2400" dirty="0">
                <a:latin typeface="Dutch801 Rm BT" panose="02020603060505020304" pitchFamily="18" charset="0"/>
                <a:cs typeface="Calibri"/>
              </a:rPr>
              <a:t> de </a:t>
            </a:r>
            <a:r>
              <a:rPr lang="en-US" sz="2400" dirty="0" err="1">
                <a:latin typeface="Dutch801 Rm BT" panose="02020603060505020304" pitchFamily="18" charset="0"/>
                <a:cs typeface="Calibri"/>
              </a:rPr>
              <a:t>lograr</a:t>
            </a:r>
            <a:r>
              <a:rPr lang="en-US" sz="2400" dirty="0">
                <a:latin typeface="Dutch801 Rm BT" panose="02020603060505020304" pitchFamily="18" charset="0"/>
                <a:cs typeface="Calibri"/>
              </a:rPr>
              <a:t> </a:t>
            </a:r>
            <a:r>
              <a:rPr lang="en-US" sz="2400" dirty="0" err="1">
                <a:latin typeface="Dutch801 Rm BT" panose="02020603060505020304" pitchFamily="18" charset="0"/>
                <a:cs typeface="Calibri"/>
              </a:rPr>
              <a:t>una</a:t>
            </a:r>
            <a:r>
              <a:rPr lang="en-US" sz="2400" dirty="0">
                <a:latin typeface="Dutch801 Rm BT" panose="02020603060505020304" pitchFamily="18" charset="0"/>
                <a:cs typeface="Calibri"/>
              </a:rPr>
              <a:t> meta, </a:t>
            </a:r>
            <a:r>
              <a:rPr lang="en-US" sz="2400" dirty="0" err="1">
                <a:latin typeface="Dutch801 Rm BT" panose="02020603060505020304" pitchFamily="18" charset="0"/>
                <a:ea typeface="+mn-lt"/>
                <a:cs typeface="+mn-lt"/>
              </a:rPr>
              <a:t>desarollando</a:t>
            </a:r>
            <a:r>
              <a:rPr lang="en-US" sz="2400" dirty="0">
                <a:latin typeface="Dutch801 Rm BT" panose="02020603060505020304" pitchFamily="18" charset="0"/>
                <a:cs typeface="Calibri"/>
              </a:rPr>
              <a:t> </a:t>
            </a:r>
            <a:r>
              <a:rPr lang="en-US" sz="2400" dirty="0" err="1">
                <a:latin typeface="Dutch801 Rm BT" panose="02020603060505020304" pitchFamily="18" charset="0"/>
                <a:cs typeface="Calibri"/>
              </a:rPr>
              <a:t>una</a:t>
            </a:r>
            <a:r>
              <a:rPr lang="en-US" sz="2400" dirty="0">
                <a:latin typeface="Dutch801 Rm BT" panose="02020603060505020304" pitchFamily="18" charset="0"/>
                <a:cs typeface="Calibri"/>
              </a:rPr>
              <a:t> </a:t>
            </a:r>
            <a:r>
              <a:rPr lang="en-US" sz="2400" dirty="0" err="1">
                <a:latin typeface="Dutch801 Rm BT" panose="02020603060505020304" pitchFamily="18" charset="0"/>
                <a:cs typeface="Calibri"/>
              </a:rPr>
              <a:t>actividad</a:t>
            </a:r>
            <a:r>
              <a:rPr lang="en-US" sz="2400" dirty="0">
                <a:latin typeface="Dutch801 Rm BT" panose="02020603060505020304" pitchFamily="18" charset="0"/>
                <a:cs typeface="Calibri"/>
              </a:rPr>
              <a:t>  </a:t>
            </a:r>
            <a:r>
              <a:rPr lang="en-US" sz="2400" dirty="0" err="1">
                <a:latin typeface="Dutch801 Rm BT" panose="02020603060505020304" pitchFamily="18" charset="0"/>
                <a:cs typeface="Calibri"/>
              </a:rPr>
              <a:t>en</a:t>
            </a:r>
            <a:r>
              <a:rPr lang="en-US" sz="2400" dirty="0">
                <a:latin typeface="Dutch801 Rm BT" panose="02020603060505020304" pitchFamily="18" charset="0"/>
                <a:cs typeface="Calibri"/>
              </a:rPr>
              <a:t> la </a:t>
            </a:r>
            <a:r>
              <a:rPr lang="en-US" sz="2400" dirty="0" err="1">
                <a:latin typeface="Dutch801 Rm BT" panose="02020603060505020304" pitchFamily="18" charset="0"/>
                <a:cs typeface="Calibri"/>
              </a:rPr>
              <a:t>cual</a:t>
            </a:r>
            <a:r>
              <a:rPr lang="en-US" sz="2400" dirty="0">
                <a:latin typeface="Dutch801 Rm BT" panose="02020603060505020304" pitchFamily="18" charset="0"/>
                <a:cs typeface="Calibri"/>
              </a:rPr>
              <a:t> </a:t>
            </a:r>
            <a:r>
              <a:rPr lang="en-US" sz="2400" dirty="0" err="1">
                <a:latin typeface="Dutch801 Rm BT" panose="02020603060505020304" pitchFamily="18" charset="0"/>
                <a:cs typeface="Calibri"/>
              </a:rPr>
              <a:t>existe</a:t>
            </a:r>
            <a:r>
              <a:rPr lang="en-US" sz="2400" dirty="0">
                <a:latin typeface="Dutch801 Rm BT" panose="02020603060505020304" pitchFamily="18" charset="0"/>
                <a:cs typeface="Calibri"/>
              </a:rPr>
              <a:t> la </a:t>
            </a:r>
            <a:r>
              <a:rPr lang="en-US" sz="2400" dirty="0" err="1">
                <a:latin typeface="Dutch801 Rm BT" panose="02020603060505020304" pitchFamily="18" charset="0"/>
                <a:cs typeface="Calibri"/>
              </a:rPr>
              <a:t>coordinacion</a:t>
            </a:r>
            <a:r>
              <a:rPr lang="en-US" sz="2400" dirty="0">
                <a:latin typeface="Dutch801 Rm BT" panose="02020603060505020304" pitchFamily="18" charset="0"/>
                <a:cs typeface="Calibri"/>
              </a:rPr>
              <a:t>, la</a:t>
            </a:r>
            <a:r>
              <a:rPr lang="en-US" sz="2400" dirty="0">
                <a:latin typeface="Dutch801 Rm BT" panose="02020603060505020304" pitchFamily="18" charset="0"/>
                <a:ea typeface="+mn-lt"/>
                <a:cs typeface="+mn-lt"/>
              </a:rPr>
              <a:t> </a:t>
            </a:r>
            <a:r>
              <a:rPr lang="en-US" sz="2400" dirty="0" err="1">
                <a:latin typeface="Dutch801 Rm BT" panose="02020603060505020304" pitchFamily="18" charset="0"/>
                <a:ea typeface="+mn-lt"/>
                <a:cs typeface="+mn-lt"/>
              </a:rPr>
              <a:t>aportacion</a:t>
            </a:r>
            <a:r>
              <a:rPr lang="en-US" sz="2400" dirty="0">
                <a:latin typeface="Dutch801 Rm BT" panose="02020603060505020304" pitchFamily="18" charset="0"/>
                <a:ea typeface="+mn-lt"/>
                <a:cs typeface="+mn-lt"/>
              </a:rPr>
              <a:t> de ideas y </a:t>
            </a:r>
            <a:r>
              <a:rPr lang="en-US" sz="2400" dirty="0" err="1">
                <a:latin typeface="Dutch801 Rm BT" panose="02020603060505020304" pitchFamily="18" charset="0"/>
                <a:ea typeface="+mn-lt"/>
                <a:cs typeface="+mn-lt"/>
              </a:rPr>
              <a:t>conocimientos</a:t>
            </a:r>
            <a:r>
              <a:rPr lang="en-US" sz="2400" dirty="0">
                <a:latin typeface="Dutch801 Rm BT" panose="02020603060505020304" pitchFamily="18" charset="0"/>
                <a:ea typeface="+mn-lt"/>
                <a:cs typeface="+mn-lt"/>
              </a:rPr>
              <a:t> </a:t>
            </a:r>
            <a:r>
              <a:rPr lang="en-US" sz="2400" dirty="0" err="1">
                <a:latin typeface="Dutch801 Rm BT" panose="02020603060505020304" pitchFamily="18" charset="0"/>
                <a:ea typeface="+mn-lt"/>
                <a:cs typeface="+mn-lt"/>
              </a:rPr>
              <a:t>desde</a:t>
            </a:r>
            <a:r>
              <a:rPr lang="en-US" sz="2400" dirty="0">
                <a:latin typeface="Dutch801 Rm BT" panose="02020603060505020304" pitchFamily="18" charset="0"/>
                <a:ea typeface="+mn-lt"/>
                <a:cs typeface="+mn-lt"/>
              </a:rPr>
              <a:t> </a:t>
            </a:r>
            <a:r>
              <a:rPr lang="en-US" sz="2400" dirty="0" err="1">
                <a:latin typeface="Dutch801 Rm BT" panose="02020603060505020304" pitchFamily="18" charset="0"/>
                <a:ea typeface="+mn-lt"/>
                <a:cs typeface="+mn-lt"/>
              </a:rPr>
              <a:t>su</a:t>
            </a:r>
            <a:r>
              <a:rPr lang="en-US" sz="2400" dirty="0">
                <a:latin typeface="Dutch801 Rm BT" panose="02020603060505020304" pitchFamily="18" charset="0"/>
                <a:ea typeface="+mn-lt"/>
                <a:cs typeface="+mn-lt"/>
              </a:rPr>
              <a:t> </a:t>
            </a:r>
            <a:r>
              <a:rPr lang="en-US" sz="2400" dirty="0" err="1">
                <a:latin typeface="Dutch801 Rm BT" panose="02020603060505020304" pitchFamily="18" charset="0"/>
                <a:ea typeface="+mn-lt"/>
                <a:cs typeface="+mn-lt"/>
              </a:rPr>
              <a:t>propia</a:t>
            </a:r>
            <a:r>
              <a:rPr lang="en-US" sz="2400" dirty="0">
                <a:latin typeface="Dutch801 Rm BT" panose="02020603060505020304" pitchFamily="18" charset="0"/>
                <a:ea typeface="+mn-lt"/>
                <a:cs typeface="+mn-lt"/>
              </a:rPr>
              <a:t> </a:t>
            </a:r>
            <a:r>
              <a:rPr lang="en-US" sz="2400" dirty="0" err="1">
                <a:latin typeface="Dutch801 Rm BT" panose="02020603060505020304" pitchFamily="18" charset="0"/>
                <a:ea typeface="+mn-lt"/>
                <a:cs typeface="+mn-lt"/>
              </a:rPr>
              <a:t>experiencia</a:t>
            </a:r>
            <a:r>
              <a:rPr lang="en-US" sz="2400" dirty="0">
                <a:latin typeface="Dutch801 Rm BT" panose="02020603060505020304" pitchFamily="18" charset="0"/>
                <a:ea typeface="+mn-lt"/>
                <a:cs typeface="+mn-lt"/>
              </a:rPr>
              <a:t>, </a:t>
            </a:r>
            <a:r>
              <a:rPr lang="en-US" sz="2400" dirty="0" err="1">
                <a:latin typeface="Dutch801 Rm BT" panose="02020603060505020304" pitchFamily="18" charset="0"/>
                <a:ea typeface="+mn-lt"/>
                <a:cs typeface="+mn-lt"/>
              </a:rPr>
              <a:t>asi</a:t>
            </a:r>
            <a:r>
              <a:rPr lang="en-US" sz="2400" dirty="0">
                <a:latin typeface="Dutch801 Rm BT" panose="02020603060505020304" pitchFamily="18" charset="0"/>
                <a:ea typeface="+mn-lt"/>
                <a:cs typeface="+mn-lt"/>
              </a:rPr>
              <a:t> </a:t>
            </a:r>
            <a:r>
              <a:rPr lang="en-US" sz="2400" dirty="0" err="1">
                <a:latin typeface="Dutch801 Rm BT" panose="02020603060505020304" pitchFamily="18" charset="0"/>
                <a:ea typeface="+mn-lt"/>
                <a:cs typeface="+mn-lt"/>
              </a:rPr>
              <a:t>como</a:t>
            </a:r>
            <a:r>
              <a:rPr lang="en-US" sz="2400" dirty="0">
                <a:latin typeface="Dutch801 Rm BT" panose="02020603060505020304" pitchFamily="18" charset="0"/>
                <a:ea typeface="+mn-lt"/>
                <a:cs typeface="+mn-lt"/>
              </a:rPr>
              <a:t> un </a:t>
            </a:r>
            <a:r>
              <a:rPr lang="en-US" sz="2400" dirty="0" err="1">
                <a:latin typeface="Dutch801 Rm BT" panose="02020603060505020304" pitchFamily="18" charset="0"/>
                <a:ea typeface="+mn-lt"/>
                <a:cs typeface="+mn-lt"/>
              </a:rPr>
              <a:t>aprendizaje</a:t>
            </a:r>
            <a:r>
              <a:rPr lang="en-US" sz="2400" dirty="0">
                <a:latin typeface="Dutch801 Rm BT" panose="02020603060505020304" pitchFamily="18" charset="0"/>
                <a:ea typeface="+mn-lt"/>
                <a:cs typeface="+mn-lt"/>
              </a:rPr>
              <a:t> </a:t>
            </a:r>
            <a:r>
              <a:rPr lang="en-US" sz="2400" dirty="0" err="1">
                <a:latin typeface="Dutch801 Rm BT" panose="02020603060505020304" pitchFamily="18" charset="0"/>
                <a:ea typeface="+mn-lt"/>
                <a:cs typeface="+mn-lt"/>
              </a:rPr>
              <a:t>tecnico</a:t>
            </a:r>
            <a:r>
              <a:rPr lang="en-US" sz="2400" dirty="0">
                <a:latin typeface="Dutch801 Rm BT" panose="02020603060505020304" pitchFamily="18" charset="0"/>
                <a:ea typeface="+mn-lt"/>
                <a:cs typeface="+mn-lt"/>
              </a:rPr>
              <a:t>. </a:t>
            </a:r>
            <a:endParaRPr lang="en-US" sz="2400" dirty="0" smtClean="0">
              <a:latin typeface="Dutch801 Rm BT" panose="02020603060505020304" pitchFamily="18" charset="0"/>
              <a:ea typeface="+mn-lt"/>
              <a:cs typeface="+mn-lt"/>
            </a:endParaRPr>
          </a:p>
          <a:p>
            <a:pPr algn="just"/>
            <a:r>
              <a:rPr lang="en-US" sz="2400" dirty="0" smtClean="0">
                <a:solidFill>
                  <a:srgbClr val="CCCCFF"/>
                </a:solidFill>
                <a:latin typeface="Dutch801 Rm BT" panose="02020603060505020304" pitchFamily="18" charset="0"/>
                <a:cs typeface="Calibri"/>
              </a:rPr>
              <a:t>Sin </a:t>
            </a:r>
            <a:r>
              <a:rPr lang="en-US" sz="2400" dirty="0">
                <a:solidFill>
                  <a:srgbClr val="CCCCFF"/>
                </a:solidFill>
                <a:latin typeface="Dutch801 Rm BT" panose="02020603060505020304" pitchFamily="18" charset="0"/>
                <a:cs typeface="Calibri"/>
              </a:rPr>
              <a:t>embargo </a:t>
            </a:r>
            <a:r>
              <a:rPr lang="en-US" sz="2400" dirty="0" err="1">
                <a:solidFill>
                  <a:srgbClr val="CCCCFF"/>
                </a:solidFill>
                <a:latin typeface="Dutch801 Rm BT" panose="02020603060505020304" pitchFamily="18" charset="0"/>
                <a:cs typeface="Calibri"/>
              </a:rPr>
              <a:t>tiende</a:t>
            </a:r>
            <a:r>
              <a:rPr lang="en-US" sz="2400" dirty="0">
                <a:solidFill>
                  <a:srgbClr val="CCCCFF"/>
                </a:solidFill>
                <a:latin typeface="Dutch801 Rm BT" panose="02020603060505020304" pitchFamily="18" charset="0"/>
                <a:cs typeface="Calibri"/>
              </a:rPr>
              <a:t> a </a:t>
            </a:r>
            <a:r>
              <a:rPr lang="en-US" sz="2400" dirty="0" err="1">
                <a:solidFill>
                  <a:srgbClr val="CCCCFF"/>
                </a:solidFill>
                <a:latin typeface="Dutch801 Rm BT" panose="02020603060505020304" pitchFamily="18" charset="0"/>
                <a:cs typeface="Calibri"/>
              </a:rPr>
              <a:t>ser</a:t>
            </a:r>
            <a:r>
              <a:rPr lang="en-US" sz="2400" dirty="0">
                <a:solidFill>
                  <a:srgbClr val="CCCCFF"/>
                </a:solidFill>
                <a:latin typeface="Dutch801 Rm BT" panose="02020603060505020304" pitchFamily="18" charset="0"/>
                <a:cs typeface="Calibri"/>
              </a:rPr>
              <a:t> </a:t>
            </a:r>
            <a:r>
              <a:rPr lang="en-US" sz="2400" dirty="0" err="1">
                <a:solidFill>
                  <a:srgbClr val="CCCCFF"/>
                </a:solidFill>
                <a:latin typeface="Dutch801 Rm BT" panose="02020603060505020304" pitchFamily="18" charset="0"/>
                <a:cs typeface="Calibri"/>
              </a:rPr>
              <a:t>dificil</a:t>
            </a:r>
            <a:r>
              <a:rPr lang="en-US" sz="2400" dirty="0">
                <a:solidFill>
                  <a:srgbClr val="CCCCFF"/>
                </a:solidFill>
                <a:latin typeface="Dutch801 Rm BT" panose="02020603060505020304" pitchFamily="18" charset="0"/>
                <a:cs typeface="Calibri"/>
              </a:rPr>
              <a:t> </a:t>
            </a:r>
            <a:r>
              <a:rPr lang="en-US" sz="2400" dirty="0" err="1">
                <a:solidFill>
                  <a:srgbClr val="CCCCFF"/>
                </a:solidFill>
                <a:latin typeface="Dutch801 Rm BT" panose="02020603060505020304" pitchFamily="18" charset="0"/>
                <a:cs typeface="Calibri"/>
              </a:rPr>
              <a:t>porque</a:t>
            </a:r>
            <a:r>
              <a:rPr lang="en-US" sz="2400" dirty="0">
                <a:solidFill>
                  <a:srgbClr val="CCCCFF"/>
                </a:solidFill>
                <a:latin typeface="Dutch801 Rm BT" panose="02020603060505020304" pitchFamily="18" charset="0"/>
                <a:cs typeface="Calibri"/>
              </a:rPr>
              <a:t> se </a:t>
            </a:r>
            <a:r>
              <a:rPr lang="en-US" sz="2400" dirty="0" err="1">
                <a:solidFill>
                  <a:srgbClr val="CCCCFF"/>
                </a:solidFill>
                <a:latin typeface="Dutch801 Rm BT" panose="02020603060505020304" pitchFamily="18" charset="0"/>
                <a:cs typeface="Calibri"/>
              </a:rPr>
              <a:t>requiere</a:t>
            </a:r>
            <a:r>
              <a:rPr lang="en-US" sz="2400" dirty="0">
                <a:solidFill>
                  <a:srgbClr val="CCCCFF"/>
                </a:solidFill>
                <a:latin typeface="Dutch801 Rm BT" panose="02020603060505020304" pitchFamily="18" charset="0"/>
                <a:cs typeface="Calibri"/>
              </a:rPr>
              <a:t> un gran </a:t>
            </a:r>
            <a:r>
              <a:rPr lang="en-US" sz="2400" dirty="0" err="1">
                <a:solidFill>
                  <a:srgbClr val="CCCCFF"/>
                </a:solidFill>
                <a:latin typeface="Dutch801 Rm BT" panose="02020603060505020304" pitchFamily="18" charset="0"/>
                <a:cs typeface="Calibri"/>
              </a:rPr>
              <a:t>compromiso</a:t>
            </a:r>
            <a:r>
              <a:rPr lang="en-US" sz="2400" dirty="0">
                <a:solidFill>
                  <a:srgbClr val="CCCCFF"/>
                </a:solidFill>
                <a:latin typeface="Dutch801 Rm BT" panose="02020603060505020304" pitchFamily="18" charset="0"/>
                <a:cs typeface="Calibri"/>
              </a:rPr>
              <a:t> con </a:t>
            </a:r>
            <a:r>
              <a:rPr lang="en-US" sz="2400" dirty="0" err="1">
                <a:solidFill>
                  <a:srgbClr val="CCCCFF"/>
                </a:solidFill>
                <a:latin typeface="Dutch801 Rm BT" panose="02020603060505020304" pitchFamily="18" charset="0"/>
                <a:cs typeface="Calibri"/>
              </a:rPr>
              <a:t>los</a:t>
            </a:r>
            <a:r>
              <a:rPr lang="en-US" sz="2400" dirty="0">
                <a:solidFill>
                  <a:srgbClr val="CCCCFF"/>
                </a:solidFill>
                <a:latin typeface="Dutch801 Rm BT" panose="02020603060505020304" pitchFamily="18" charset="0"/>
                <a:cs typeface="Calibri"/>
              </a:rPr>
              <a:t> objetivos a alcanzar </a:t>
            </a:r>
            <a:r>
              <a:rPr lang="en-US" sz="2400" dirty="0" err="1">
                <a:solidFill>
                  <a:srgbClr val="CCCCFF"/>
                </a:solidFill>
                <a:latin typeface="Dutch801 Rm BT" panose="02020603060505020304" pitchFamily="18" charset="0"/>
                <a:cs typeface="Calibri"/>
              </a:rPr>
              <a:t>por</a:t>
            </a:r>
            <a:r>
              <a:rPr lang="en-US" sz="2400" dirty="0">
                <a:solidFill>
                  <a:srgbClr val="CCCCFF"/>
                </a:solidFill>
                <a:latin typeface="Dutch801 Rm BT" panose="02020603060505020304" pitchFamily="18" charset="0"/>
                <a:cs typeface="Calibri"/>
              </a:rPr>
              <a:t> parte de </a:t>
            </a:r>
            <a:r>
              <a:rPr lang="en-US" sz="2400" dirty="0" err="1">
                <a:solidFill>
                  <a:srgbClr val="CCCCFF"/>
                </a:solidFill>
                <a:latin typeface="Dutch801 Rm BT" panose="02020603060505020304" pitchFamily="18" charset="0"/>
                <a:cs typeface="Calibri"/>
              </a:rPr>
              <a:t>todo</a:t>
            </a:r>
            <a:r>
              <a:rPr lang="en-US" sz="2400" dirty="0">
                <a:solidFill>
                  <a:srgbClr val="CCCCFF"/>
                </a:solidFill>
                <a:latin typeface="Dutch801 Rm BT" panose="02020603060505020304" pitchFamily="18" charset="0"/>
                <a:cs typeface="Calibri"/>
              </a:rPr>
              <a:t> el </a:t>
            </a:r>
            <a:r>
              <a:rPr lang="en-US" sz="2400" dirty="0" err="1">
                <a:solidFill>
                  <a:srgbClr val="CCCCFF"/>
                </a:solidFill>
                <a:latin typeface="Dutch801 Rm BT" panose="02020603060505020304" pitchFamily="18" charset="0"/>
                <a:cs typeface="Calibri"/>
              </a:rPr>
              <a:t>equipo</a:t>
            </a:r>
            <a:r>
              <a:rPr lang="en-US" sz="2400" dirty="0">
                <a:solidFill>
                  <a:srgbClr val="CCCCFF"/>
                </a:solidFill>
                <a:latin typeface="Dutch801 Rm BT" panose="02020603060505020304" pitchFamily="18" charset="0"/>
                <a:cs typeface="Calibri"/>
              </a:rPr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D9290E-7F7E-51DA-8567-E64D2D3B1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</a:t>
            </a:fld>
            <a:endParaRPr lang="en-US"/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D2DA7000-D201-0B80-882F-99B03239E2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75681" y="6288825"/>
            <a:ext cx="4114800" cy="365125"/>
          </a:xfrm>
        </p:spPr>
        <p:txBody>
          <a:bodyPr/>
          <a:lstStyle/>
          <a:p>
            <a:r>
              <a:rPr lang="en-US" dirty="0"/>
              <a:t>IPN-ESIT-</a:t>
            </a:r>
            <a:r>
              <a:rPr lang="en-US" dirty="0" err="1"/>
              <a:t>Diseño</a:t>
            </a:r>
            <a:r>
              <a:rPr lang="en-US" dirty="0"/>
              <a:t> de </a:t>
            </a:r>
            <a:r>
              <a:rPr lang="en-US" dirty="0" err="1" smtClean="0"/>
              <a:t>Mecanismos</a:t>
            </a:r>
            <a:r>
              <a:rPr lang="en-US" dirty="0" smtClean="0"/>
              <a:t>- Arellano Angelica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49432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20</a:t>
            </a:fld>
            <a:endParaRPr lang="en-US"/>
          </a:p>
        </p:txBody>
      </p:sp>
      <p:pic>
        <p:nvPicPr>
          <p:cNvPr id="6" name="Marcador de contenido 5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6602137" y="722908"/>
            <a:ext cx="4865614" cy="923330"/>
          </a:xfrm>
          <a:prstGeom prst="rect">
            <a:avLst/>
          </a:prstGeom>
          <a:solidFill>
            <a:srgbClr val="CC99FF"/>
          </a:solidFill>
          <a:ln>
            <a:solidFill>
              <a:srgbClr val="CC99FF"/>
            </a:solidFill>
          </a:ln>
        </p:spPr>
        <p:txBody>
          <a:bodyPr wrap="square" rtlCol="0">
            <a:spAutoFit/>
          </a:bodyPr>
          <a:lstStyle/>
          <a:p>
            <a:r>
              <a:rPr lang="es-ES" dirty="0" smtClean="0"/>
              <a:t>Clase 01/03/23</a:t>
            </a:r>
          </a:p>
          <a:p>
            <a:r>
              <a:rPr lang="es-ES" dirty="0" smtClean="0"/>
              <a:t>Comandos de ARC y la forma de ocuparlos en diversas situaciones.</a:t>
            </a:r>
          </a:p>
        </p:txBody>
      </p:sp>
    </p:spTree>
    <p:extLst>
      <p:ext uri="{BB962C8B-B14F-4D97-AF65-F5344CB8AC3E}">
        <p14:creationId xmlns:p14="http://schemas.microsoft.com/office/powerpoint/2010/main" val="21355534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21</a:t>
            </a:fld>
            <a:endParaRPr lang="en-US"/>
          </a:p>
        </p:txBody>
      </p:sp>
      <p:pic>
        <p:nvPicPr>
          <p:cNvPr id="6" name="Marcador de contenido 5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6602137" y="722908"/>
            <a:ext cx="4865614" cy="923330"/>
          </a:xfrm>
          <a:prstGeom prst="rect">
            <a:avLst/>
          </a:prstGeom>
          <a:solidFill>
            <a:srgbClr val="CC99FF"/>
          </a:solidFill>
          <a:ln>
            <a:solidFill>
              <a:srgbClr val="CC99FF"/>
            </a:solidFill>
          </a:ln>
        </p:spPr>
        <p:txBody>
          <a:bodyPr wrap="square" rtlCol="0">
            <a:spAutoFit/>
          </a:bodyPr>
          <a:lstStyle/>
          <a:p>
            <a:r>
              <a:rPr lang="es-ES" dirty="0" smtClean="0"/>
              <a:t>Clase 01/03/23</a:t>
            </a:r>
          </a:p>
          <a:p>
            <a:r>
              <a:rPr lang="es-ES" dirty="0" smtClean="0"/>
              <a:t>Comandos de ARC aplicados en un dibujo de tela de punto. (Ocupando </a:t>
            </a:r>
            <a:r>
              <a:rPr lang="es-ES" dirty="0" err="1" smtClean="0"/>
              <a:t>Arc</a:t>
            </a:r>
            <a:r>
              <a:rPr lang="es-ES" dirty="0" smtClean="0"/>
              <a:t> y line)</a:t>
            </a:r>
          </a:p>
        </p:txBody>
      </p:sp>
    </p:spTree>
    <p:extLst>
      <p:ext uri="{BB962C8B-B14F-4D97-AF65-F5344CB8AC3E}">
        <p14:creationId xmlns:p14="http://schemas.microsoft.com/office/powerpoint/2010/main" val="7168476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F78ED1-1DBB-2477-2BEE-C02BF4FE0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052" y="-142875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CCCCFF"/>
                </a:solidFill>
                <a:latin typeface="Cooper Black" panose="0208090404030B020404" pitchFamily="18" charset="0"/>
                <a:cs typeface="Calibri Light"/>
              </a:rPr>
              <a:t>¿</a:t>
            </a:r>
            <a:r>
              <a:rPr lang="en-US" b="1" dirty="0" err="1">
                <a:solidFill>
                  <a:srgbClr val="CCCCFF"/>
                </a:solidFill>
                <a:latin typeface="Cooper Black" panose="0208090404030B020404" pitchFamily="18" charset="0"/>
                <a:cs typeface="Calibri Light"/>
              </a:rPr>
              <a:t>Qué</a:t>
            </a:r>
            <a:r>
              <a:rPr lang="en-US" b="1" dirty="0">
                <a:solidFill>
                  <a:srgbClr val="CCCCFF"/>
                </a:solidFill>
                <a:latin typeface="Cooper Black" panose="0208090404030B020404" pitchFamily="18" charset="0"/>
                <a:cs typeface="Calibri Light"/>
              </a:rPr>
              <a:t> </a:t>
            </a:r>
            <a:r>
              <a:rPr lang="en-US" b="1" dirty="0" err="1">
                <a:solidFill>
                  <a:srgbClr val="CCCCFF"/>
                </a:solidFill>
                <a:latin typeface="Cooper Black" panose="0208090404030B020404" pitchFamily="18" charset="0"/>
                <a:cs typeface="Calibri Light"/>
              </a:rPr>
              <a:t>esperan</a:t>
            </a:r>
            <a:r>
              <a:rPr lang="en-US" b="1" dirty="0">
                <a:solidFill>
                  <a:srgbClr val="CCCCFF"/>
                </a:solidFill>
                <a:latin typeface="Cooper Black" panose="0208090404030B020404" pitchFamily="18" charset="0"/>
                <a:cs typeface="Calibri Light"/>
              </a:rPr>
              <a:t> de la </a:t>
            </a:r>
            <a:r>
              <a:rPr lang="en-US" b="1" dirty="0" err="1">
                <a:solidFill>
                  <a:srgbClr val="CCCCFF"/>
                </a:solidFill>
                <a:latin typeface="Cooper Black" panose="0208090404030B020404" pitchFamily="18" charset="0"/>
                <a:cs typeface="Calibri Light"/>
              </a:rPr>
              <a:t>materia</a:t>
            </a:r>
            <a:r>
              <a:rPr lang="en-US" b="1" dirty="0">
                <a:solidFill>
                  <a:srgbClr val="CCCCFF"/>
                </a:solidFill>
                <a:latin typeface="Cooper Black" panose="0208090404030B020404" pitchFamily="18" charset="0"/>
                <a:cs typeface="Calibri Light"/>
              </a:rPr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46DC5D-FFEA-5484-FE62-C88EA18B0C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4229" y="1110223"/>
            <a:ext cx="11456340" cy="4820793"/>
          </a:xfrm>
          <a:ln>
            <a:solidFill>
              <a:srgbClr val="CCCCFF"/>
            </a:solidFill>
          </a:ln>
        </p:spPr>
        <p:txBody>
          <a:bodyPr vert="horz" lIns="91440" tIns="45720" rIns="91440" bIns="45720" rtlCol="0" anchor="t">
            <a:normAutofit lnSpcReduction="10000"/>
          </a:bodyPr>
          <a:lstStyle/>
          <a:p>
            <a:pPr algn="just"/>
            <a:r>
              <a:rPr lang="en-US" sz="1800" dirty="0" err="1">
                <a:cs typeface="Calibri"/>
              </a:rPr>
              <a:t>Poder</a:t>
            </a:r>
            <a:r>
              <a:rPr lang="en-US" sz="1800" dirty="0">
                <a:cs typeface="Calibri"/>
              </a:rPr>
              <a:t> </a:t>
            </a:r>
            <a:r>
              <a:rPr lang="en-US" sz="1800" dirty="0" err="1">
                <a:cs typeface="Calibri"/>
              </a:rPr>
              <a:t>diseñar</a:t>
            </a:r>
            <a:r>
              <a:rPr lang="en-US" sz="1800" dirty="0">
                <a:cs typeface="Calibri"/>
              </a:rPr>
              <a:t> </a:t>
            </a:r>
            <a:r>
              <a:rPr lang="en-US" sz="1800" dirty="0" err="1">
                <a:cs typeface="Calibri"/>
              </a:rPr>
              <a:t>piezas</a:t>
            </a:r>
            <a:r>
              <a:rPr lang="en-US" sz="1800" dirty="0">
                <a:cs typeface="Calibri"/>
              </a:rPr>
              <a:t>  para la </a:t>
            </a:r>
            <a:r>
              <a:rPr lang="en-US" sz="1800" dirty="0" err="1">
                <a:cs typeface="Calibri"/>
              </a:rPr>
              <a:t>maquinaria</a:t>
            </a:r>
            <a:r>
              <a:rPr lang="en-US" sz="1800" dirty="0">
                <a:cs typeface="Calibri"/>
              </a:rPr>
              <a:t> </a:t>
            </a:r>
            <a:r>
              <a:rPr lang="en-US" sz="1800" dirty="0" err="1">
                <a:cs typeface="Calibri"/>
              </a:rPr>
              <a:t>textil</a:t>
            </a:r>
            <a:r>
              <a:rPr lang="en-US" sz="1800" dirty="0">
                <a:cs typeface="Calibri"/>
              </a:rPr>
              <a:t>  </a:t>
            </a:r>
            <a:r>
              <a:rPr lang="en-US" sz="1800" dirty="0" err="1">
                <a:cs typeface="Calibri"/>
              </a:rPr>
              <a:t>en</a:t>
            </a:r>
            <a:r>
              <a:rPr lang="en-US" sz="1800" dirty="0">
                <a:cs typeface="Calibri"/>
              </a:rPr>
              <a:t> un </a:t>
            </a:r>
            <a:r>
              <a:rPr lang="en-US" sz="1800" dirty="0" err="1">
                <a:cs typeface="Calibri"/>
              </a:rPr>
              <a:t>futuro</a:t>
            </a:r>
            <a:r>
              <a:rPr lang="en-US" sz="1800" dirty="0">
                <a:cs typeface="Calibri"/>
              </a:rPr>
              <a:t> </a:t>
            </a:r>
            <a:r>
              <a:rPr lang="en-US" sz="1800" dirty="0" err="1">
                <a:cs typeface="Calibri"/>
              </a:rPr>
              <a:t>poder</a:t>
            </a:r>
            <a:r>
              <a:rPr lang="en-US" sz="1800" dirty="0">
                <a:cs typeface="Calibri"/>
              </a:rPr>
              <a:t> </a:t>
            </a:r>
            <a:r>
              <a:rPr lang="en-US" sz="1800" dirty="0" err="1">
                <a:cs typeface="Calibri"/>
              </a:rPr>
              <a:t>remplazarlas</a:t>
            </a:r>
            <a:r>
              <a:rPr lang="en-US" sz="1800" dirty="0">
                <a:cs typeface="Calibri"/>
              </a:rPr>
              <a:t>, con las </a:t>
            </a:r>
            <a:r>
              <a:rPr lang="en-US" sz="1800" dirty="0" err="1">
                <a:cs typeface="Calibri"/>
              </a:rPr>
              <a:t>nuevas</a:t>
            </a:r>
            <a:r>
              <a:rPr lang="en-US" sz="1800" dirty="0">
                <a:cs typeface="Calibri"/>
              </a:rPr>
              <a:t> </a:t>
            </a:r>
            <a:r>
              <a:rPr lang="en-US" sz="1800" dirty="0" err="1">
                <a:cs typeface="Calibri"/>
              </a:rPr>
              <a:t>tecnologias</a:t>
            </a:r>
            <a:r>
              <a:rPr lang="en-US" sz="1800" dirty="0">
                <a:cs typeface="Calibri"/>
              </a:rPr>
              <a:t> </a:t>
            </a:r>
            <a:r>
              <a:rPr lang="en-US" sz="1800" dirty="0" err="1">
                <a:cs typeface="Calibri"/>
              </a:rPr>
              <a:t>en</a:t>
            </a:r>
            <a:r>
              <a:rPr lang="en-US" sz="1800" dirty="0">
                <a:cs typeface="Calibri"/>
              </a:rPr>
              <a:t> el </a:t>
            </a:r>
            <a:r>
              <a:rPr lang="en-US" sz="1800" dirty="0" err="1">
                <a:cs typeface="Calibri"/>
              </a:rPr>
              <a:t>mercado</a:t>
            </a:r>
            <a:r>
              <a:rPr lang="en-US" sz="1800" dirty="0">
                <a:cs typeface="Calibri"/>
              </a:rPr>
              <a:t> y </a:t>
            </a:r>
            <a:r>
              <a:rPr lang="en-US" sz="1800" dirty="0" err="1">
                <a:cs typeface="Calibri"/>
              </a:rPr>
              <a:t>ahorrar</a:t>
            </a:r>
            <a:r>
              <a:rPr lang="en-US" sz="1800" dirty="0">
                <a:cs typeface="Calibri"/>
              </a:rPr>
              <a:t> </a:t>
            </a:r>
            <a:r>
              <a:rPr lang="en-US" sz="1800" dirty="0" err="1">
                <a:cs typeface="Calibri"/>
              </a:rPr>
              <a:t>gastos</a:t>
            </a:r>
            <a:r>
              <a:rPr lang="en-US" sz="1800" dirty="0">
                <a:cs typeface="Calibri"/>
              </a:rPr>
              <a:t>. </a:t>
            </a:r>
          </a:p>
          <a:p>
            <a:pPr algn="just"/>
            <a:r>
              <a:rPr lang="en-US" sz="1800" dirty="0" err="1">
                <a:cs typeface="Calibri"/>
              </a:rPr>
              <a:t>Aprender</a:t>
            </a:r>
            <a:r>
              <a:rPr lang="en-US" sz="1800" dirty="0">
                <a:cs typeface="Calibri"/>
              </a:rPr>
              <a:t> a </a:t>
            </a:r>
            <a:r>
              <a:rPr lang="en-US" sz="1800" dirty="0" err="1">
                <a:cs typeface="Calibri"/>
              </a:rPr>
              <a:t>diseñar</a:t>
            </a:r>
            <a:r>
              <a:rPr lang="en-US" sz="1800" dirty="0">
                <a:cs typeface="Calibri"/>
              </a:rPr>
              <a:t> </a:t>
            </a:r>
            <a:r>
              <a:rPr lang="en-US" sz="1800" dirty="0" err="1">
                <a:cs typeface="Calibri"/>
              </a:rPr>
              <a:t>piezas</a:t>
            </a:r>
            <a:r>
              <a:rPr lang="en-US" sz="1800" dirty="0">
                <a:cs typeface="Calibri"/>
              </a:rPr>
              <a:t> y </a:t>
            </a:r>
            <a:r>
              <a:rPr lang="en-US" sz="1800" dirty="0" err="1">
                <a:cs typeface="Calibri"/>
              </a:rPr>
              <a:t>poder</a:t>
            </a:r>
            <a:r>
              <a:rPr lang="en-US" sz="1800" dirty="0">
                <a:cs typeface="Calibri"/>
              </a:rPr>
              <a:t> </a:t>
            </a:r>
            <a:r>
              <a:rPr lang="en-US" sz="1800" dirty="0" err="1">
                <a:cs typeface="Calibri"/>
              </a:rPr>
              <a:t>usarlas</a:t>
            </a:r>
            <a:r>
              <a:rPr lang="en-US" sz="1800" dirty="0">
                <a:cs typeface="Calibri"/>
              </a:rPr>
              <a:t> </a:t>
            </a:r>
            <a:r>
              <a:rPr lang="en-US" sz="1800" dirty="0" err="1">
                <a:cs typeface="Calibri"/>
              </a:rPr>
              <a:t>en</a:t>
            </a:r>
            <a:r>
              <a:rPr lang="en-US" sz="1800" dirty="0">
                <a:cs typeface="Calibri"/>
              </a:rPr>
              <a:t> </a:t>
            </a:r>
            <a:r>
              <a:rPr lang="en-US" sz="1800" dirty="0" err="1">
                <a:cs typeface="Calibri"/>
              </a:rPr>
              <a:t>algun</a:t>
            </a:r>
            <a:r>
              <a:rPr lang="en-US" sz="1800" dirty="0">
                <a:cs typeface="Calibri"/>
              </a:rPr>
              <a:t> campo </a:t>
            </a:r>
            <a:r>
              <a:rPr lang="en-US" sz="1800" dirty="0" err="1">
                <a:cs typeface="Calibri"/>
              </a:rPr>
              <a:t>laboral</a:t>
            </a:r>
            <a:r>
              <a:rPr lang="en-US" sz="1800" dirty="0">
                <a:cs typeface="Calibri"/>
              </a:rPr>
              <a:t>.</a:t>
            </a:r>
          </a:p>
          <a:p>
            <a:pPr algn="just"/>
            <a:r>
              <a:rPr lang="en-US" sz="1800" dirty="0" err="1">
                <a:cs typeface="Calibri"/>
              </a:rPr>
              <a:t>Tener</a:t>
            </a:r>
            <a:r>
              <a:rPr lang="en-US" sz="1800" dirty="0">
                <a:cs typeface="Calibri"/>
              </a:rPr>
              <a:t> la </a:t>
            </a:r>
            <a:r>
              <a:rPr lang="en-US" sz="1800" dirty="0" err="1">
                <a:cs typeface="Calibri"/>
              </a:rPr>
              <a:t>capacidad</a:t>
            </a:r>
            <a:r>
              <a:rPr lang="en-US" sz="1800" dirty="0">
                <a:cs typeface="Calibri"/>
              </a:rPr>
              <a:t> de resolver </a:t>
            </a:r>
            <a:r>
              <a:rPr lang="en-US" sz="1800" dirty="0" err="1">
                <a:cs typeface="Calibri"/>
              </a:rPr>
              <a:t>problemas</a:t>
            </a:r>
            <a:r>
              <a:rPr lang="en-US" sz="1800" dirty="0">
                <a:cs typeface="Calibri"/>
              </a:rPr>
              <a:t> que se </a:t>
            </a:r>
            <a:r>
              <a:rPr lang="en-US" sz="1800" dirty="0" err="1">
                <a:cs typeface="Calibri"/>
              </a:rPr>
              <a:t>presenten</a:t>
            </a:r>
            <a:r>
              <a:rPr lang="en-US" sz="1800" dirty="0">
                <a:cs typeface="Calibri"/>
              </a:rPr>
              <a:t> </a:t>
            </a:r>
            <a:r>
              <a:rPr lang="en-US" sz="1800" dirty="0" err="1">
                <a:cs typeface="Calibri"/>
              </a:rPr>
              <a:t>agilizando</a:t>
            </a:r>
            <a:r>
              <a:rPr lang="en-US" sz="1800" dirty="0">
                <a:cs typeface="Calibri"/>
              </a:rPr>
              <a:t> </a:t>
            </a:r>
            <a:r>
              <a:rPr lang="en-US" sz="1800" dirty="0" err="1">
                <a:cs typeface="Calibri"/>
              </a:rPr>
              <a:t>asi</a:t>
            </a:r>
            <a:r>
              <a:rPr lang="en-US" sz="1800" dirty="0">
                <a:cs typeface="Calibri"/>
              </a:rPr>
              <a:t> mi forma de </a:t>
            </a:r>
            <a:r>
              <a:rPr lang="en-US" sz="1800" dirty="0" err="1">
                <a:cs typeface="Calibri"/>
              </a:rPr>
              <a:t>trabajo</a:t>
            </a:r>
            <a:r>
              <a:rPr lang="en-US" sz="1800" dirty="0">
                <a:cs typeface="Calibri"/>
              </a:rPr>
              <a:t> con </a:t>
            </a:r>
            <a:r>
              <a:rPr lang="en-US" sz="1800" dirty="0" err="1">
                <a:cs typeface="Calibri"/>
              </a:rPr>
              <a:t>nuevas</a:t>
            </a:r>
            <a:r>
              <a:rPr lang="en-US" sz="1800" dirty="0">
                <a:cs typeface="Calibri"/>
              </a:rPr>
              <a:t> </a:t>
            </a:r>
            <a:r>
              <a:rPr lang="en-US" sz="1800" dirty="0" err="1">
                <a:cs typeface="Calibri"/>
              </a:rPr>
              <a:t>herramientas</a:t>
            </a:r>
            <a:r>
              <a:rPr lang="en-US" sz="1800" dirty="0">
                <a:cs typeface="Calibri"/>
              </a:rPr>
              <a:t>.</a:t>
            </a:r>
            <a:endParaRPr lang="en-US" sz="1800" dirty="0">
              <a:ea typeface="Calibri"/>
              <a:cs typeface="Calibri"/>
            </a:endParaRPr>
          </a:p>
          <a:p>
            <a:pPr algn="just"/>
            <a:r>
              <a:rPr lang="en-US" sz="1800" dirty="0" err="1">
                <a:cs typeface="Calibri"/>
              </a:rPr>
              <a:t>Espero</a:t>
            </a:r>
            <a:r>
              <a:rPr lang="en-US" sz="1800" dirty="0">
                <a:cs typeface="Calibri"/>
              </a:rPr>
              <a:t> </a:t>
            </a:r>
            <a:r>
              <a:rPr lang="en-US" sz="1800" dirty="0" err="1">
                <a:cs typeface="Calibri"/>
              </a:rPr>
              <a:t>desarrollar</a:t>
            </a:r>
            <a:r>
              <a:rPr lang="en-US" sz="1800" dirty="0">
                <a:cs typeface="Calibri"/>
              </a:rPr>
              <a:t> la </a:t>
            </a:r>
            <a:r>
              <a:rPr lang="en-US" sz="1800" dirty="0" err="1">
                <a:cs typeface="Calibri"/>
              </a:rPr>
              <a:t>habilidad</a:t>
            </a:r>
            <a:r>
              <a:rPr lang="en-US" sz="1800" dirty="0">
                <a:cs typeface="Calibri"/>
              </a:rPr>
              <a:t> de un </a:t>
            </a:r>
            <a:r>
              <a:rPr lang="en-US" sz="1800" dirty="0" err="1">
                <a:cs typeface="Calibri"/>
              </a:rPr>
              <a:t>nuevo</a:t>
            </a:r>
            <a:r>
              <a:rPr lang="en-US" sz="1800" dirty="0">
                <a:cs typeface="Calibri"/>
              </a:rPr>
              <a:t> </a:t>
            </a:r>
            <a:r>
              <a:rPr lang="en-US" sz="1800" dirty="0" err="1">
                <a:cs typeface="Calibri"/>
              </a:rPr>
              <a:t>programa</a:t>
            </a:r>
            <a:r>
              <a:rPr lang="en-US" sz="1800" dirty="0">
                <a:cs typeface="Calibri"/>
              </a:rPr>
              <a:t> de </a:t>
            </a:r>
            <a:r>
              <a:rPr lang="en-US" sz="1800" dirty="0" err="1">
                <a:cs typeface="Calibri"/>
              </a:rPr>
              <a:t>computacion</a:t>
            </a:r>
            <a:r>
              <a:rPr lang="en-US" sz="1800" dirty="0">
                <a:cs typeface="Calibri"/>
              </a:rPr>
              <a:t> y </a:t>
            </a:r>
            <a:r>
              <a:rPr lang="en-US" sz="1800" dirty="0" err="1">
                <a:cs typeface="Calibri"/>
              </a:rPr>
              <a:t>asi</a:t>
            </a:r>
            <a:r>
              <a:rPr lang="en-US" sz="1800" dirty="0">
                <a:cs typeface="Calibri"/>
              </a:rPr>
              <a:t> </a:t>
            </a:r>
            <a:r>
              <a:rPr lang="en-US" sz="1800" dirty="0" err="1">
                <a:cs typeface="Calibri"/>
              </a:rPr>
              <a:t>tener</a:t>
            </a:r>
            <a:r>
              <a:rPr lang="en-US" sz="1800" dirty="0">
                <a:cs typeface="Calibri"/>
              </a:rPr>
              <a:t> mas </a:t>
            </a:r>
            <a:r>
              <a:rPr lang="en-US" sz="1800" dirty="0" err="1">
                <a:cs typeface="Calibri"/>
              </a:rPr>
              <a:t>oportunidades</a:t>
            </a:r>
            <a:r>
              <a:rPr lang="en-US" sz="1800" dirty="0">
                <a:cs typeface="Calibri"/>
              </a:rPr>
              <a:t> </a:t>
            </a:r>
            <a:r>
              <a:rPr lang="en-US" sz="1800" dirty="0" err="1">
                <a:cs typeface="Calibri"/>
              </a:rPr>
              <a:t>dentro</a:t>
            </a:r>
            <a:r>
              <a:rPr lang="en-US" sz="1800" dirty="0">
                <a:cs typeface="Calibri"/>
              </a:rPr>
              <a:t> de la </a:t>
            </a:r>
            <a:r>
              <a:rPr lang="en-US" sz="1800" dirty="0" err="1">
                <a:cs typeface="Calibri"/>
              </a:rPr>
              <a:t>industria</a:t>
            </a:r>
            <a:r>
              <a:rPr lang="en-US" sz="1800" dirty="0">
                <a:cs typeface="Calibri"/>
              </a:rPr>
              <a:t> </a:t>
            </a:r>
            <a:r>
              <a:rPr lang="en-US" sz="1800" dirty="0" err="1">
                <a:cs typeface="Calibri"/>
              </a:rPr>
              <a:t>textil</a:t>
            </a:r>
            <a:r>
              <a:rPr lang="en-US" sz="1800" dirty="0">
                <a:cs typeface="Calibri"/>
              </a:rPr>
              <a:t>.</a:t>
            </a:r>
            <a:endParaRPr lang="en-US" sz="1800" dirty="0">
              <a:ea typeface="Calibri"/>
              <a:cs typeface="Calibri"/>
            </a:endParaRPr>
          </a:p>
          <a:p>
            <a:pPr algn="just"/>
            <a:r>
              <a:rPr lang="en-US" sz="1800" dirty="0" err="1">
                <a:cs typeface="Calibri"/>
              </a:rPr>
              <a:t>Tener</a:t>
            </a:r>
            <a:r>
              <a:rPr lang="en-US" sz="1800" dirty="0">
                <a:cs typeface="Calibri"/>
              </a:rPr>
              <a:t> el </a:t>
            </a:r>
            <a:r>
              <a:rPr lang="en-US" sz="1800" dirty="0" err="1">
                <a:cs typeface="Calibri"/>
              </a:rPr>
              <a:t>conocimiento</a:t>
            </a:r>
            <a:r>
              <a:rPr lang="en-US" sz="1800" dirty="0">
                <a:cs typeface="Calibri"/>
              </a:rPr>
              <a:t> </a:t>
            </a:r>
            <a:r>
              <a:rPr lang="en-US" sz="1800" dirty="0" err="1">
                <a:cs typeface="Calibri"/>
              </a:rPr>
              <a:t>necesario</a:t>
            </a:r>
            <a:r>
              <a:rPr lang="en-US" sz="1800" dirty="0">
                <a:cs typeface="Calibri"/>
              </a:rPr>
              <a:t> para </a:t>
            </a:r>
            <a:r>
              <a:rPr lang="en-US" sz="1800" dirty="0" err="1">
                <a:cs typeface="Calibri"/>
              </a:rPr>
              <a:t>poder</a:t>
            </a:r>
            <a:r>
              <a:rPr lang="en-US" sz="1800" dirty="0">
                <a:cs typeface="Calibri"/>
              </a:rPr>
              <a:t> </a:t>
            </a:r>
            <a:r>
              <a:rPr lang="en-US" sz="1800" dirty="0" err="1">
                <a:cs typeface="Calibri"/>
              </a:rPr>
              <a:t>crear</a:t>
            </a:r>
            <a:r>
              <a:rPr lang="en-US" sz="1800" dirty="0">
                <a:cs typeface="Calibri"/>
              </a:rPr>
              <a:t> </a:t>
            </a:r>
            <a:r>
              <a:rPr lang="en-US" sz="1800" dirty="0" err="1">
                <a:cs typeface="Calibri"/>
              </a:rPr>
              <a:t>cualquier</a:t>
            </a:r>
            <a:r>
              <a:rPr lang="en-US" sz="1800" dirty="0">
                <a:cs typeface="Calibri"/>
              </a:rPr>
              <a:t> </a:t>
            </a:r>
            <a:r>
              <a:rPr lang="en-US" sz="1800" dirty="0" err="1">
                <a:cs typeface="Calibri"/>
              </a:rPr>
              <a:t>diseño</a:t>
            </a:r>
            <a:r>
              <a:rPr lang="en-US" sz="1800" dirty="0">
                <a:cs typeface="Calibri"/>
              </a:rPr>
              <a:t>.</a:t>
            </a:r>
            <a:endParaRPr lang="en-US" sz="1800" dirty="0">
              <a:ea typeface="Calibri"/>
              <a:cs typeface="Calibri"/>
            </a:endParaRPr>
          </a:p>
          <a:p>
            <a:pPr algn="just"/>
            <a:r>
              <a:rPr lang="en-US" sz="1800" dirty="0">
                <a:cs typeface="Calibri"/>
              </a:rPr>
              <a:t>Saber </a:t>
            </a:r>
            <a:r>
              <a:rPr lang="en-US" sz="1800" dirty="0" err="1">
                <a:cs typeface="Calibri"/>
              </a:rPr>
              <a:t>utilizar</a:t>
            </a:r>
            <a:r>
              <a:rPr lang="en-US" sz="1800" dirty="0">
                <a:cs typeface="Calibri"/>
              </a:rPr>
              <a:t> un </a:t>
            </a:r>
            <a:r>
              <a:rPr lang="en-US" sz="1800" dirty="0" err="1">
                <a:cs typeface="Calibri"/>
              </a:rPr>
              <a:t>nuevo</a:t>
            </a:r>
            <a:r>
              <a:rPr lang="en-US" sz="1800" dirty="0">
                <a:cs typeface="Calibri"/>
              </a:rPr>
              <a:t> </a:t>
            </a:r>
            <a:r>
              <a:rPr lang="en-US" sz="1800" dirty="0" err="1">
                <a:cs typeface="Calibri"/>
              </a:rPr>
              <a:t>programa</a:t>
            </a:r>
            <a:r>
              <a:rPr lang="en-US" sz="1800" dirty="0">
                <a:cs typeface="Calibri"/>
              </a:rPr>
              <a:t> y </a:t>
            </a:r>
            <a:r>
              <a:rPr lang="en-US" sz="1800" dirty="0" err="1">
                <a:cs typeface="Calibri"/>
              </a:rPr>
              <a:t>trabajar</a:t>
            </a:r>
            <a:r>
              <a:rPr lang="en-US" sz="1800" dirty="0">
                <a:cs typeface="Calibri"/>
              </a:rPr>
              <a:t> </a:t>
            </a:r>
            <a:r>
              <a:rPr lang="en-US" sz="1800" dirty="0" err="1">
                <a:cs typeface="Calibri"/>
              </a:rPr>
              <a:t>en</a:t>
            </a:r>
            <a:r>
              <a:rPr lang="en-US" sz="1800" dirty="0">
                <a:cs typeface="Calibri"/>
              </a:rPr>
              <a:t> 3D.</a:t>
            </a:r>
            <a:endParaRPr lang="en-US" sz="1800" dirty="0">
              <a:ea typeface="Calibri"/>
              <a:cs typeface="Calibri"/>
            </a:endParaRPr>
          </a:p>
          <a:p>
            <a:pPr algn="just"/>
            <a:r>
              <a:rPr lang="en-US" sz="1800" dirty="0" err="1">
                <a:cs typeface="Calibri"/>
              </a:rPr>
              <a:t>Poder</a:t>
            </a:r>
            <a:r>
              <a:rPr lang="en-US" sz="1800" dirty="0">
                <a:cs typeface="Calibri"/>
              </a:rPr>
              <a:t> </a:t>
            </a:r>
            <a:r>
              <a:rPr lang="en-US" sz="1800" dirty="0" err="1">
                <a:cs typeface="Calibri"/>
              </a:rPr>
              <a:t>tener</a:t>
            </a:r>
            <a:r>
              <a:rPr lang="en-US" sz="1800" dirty="0">
                <a:cs typeface="Calibri"/>
              </a:rPr>
              <a:t> el </a:t>
            </a:r>
            <a:r>
              <a:rPr lang="en-US" sz="1800" dirty="0" err="1">
                <a:cs typeface="Calibri"/>
              </a:rPr>
              <a:t>conocimiento</a:t>
            </a:r>
            <a:r>
              <a:rPr lang="en-US" sz="1800" dirty="0">
                <a:cs typeface="Calibri"/>
              </a:rPr>
              <a:t> </a:t>
            </a:r>
            <a:r>
              <a:rPr lang="en-US" sz="1800" dirty="0" err="1">
                <a:cs typeface="Calibri"/>
              </a:rPr>
              <a:t>necesario</a:t>
            </a:r>
            <a:r>
              <a:rPr lang="en-US" sz="1800" dirty="0">
                <a:cs typeface="Calibri"/>
              </a:rPr>
              <a:t> para </a:t>
            </a:r>
            <a:r>
              <a:rPr lang="en-US" sz="1800" dirty="0" err="1">
                <a:cs typeface="Calibri"/>
              </a:rPr>
              <a:t>poder</a:t>
            </a:r>
            <a:r>
              <a:rPr lang="en-US" sz="1800" dirty="0">
                <a:cs typeface="Calibri"/>
              </a:rPr>
              <a:t> </a:t>
            </a:r>
            <a:r>
              <a:rPr lang="en-US" sz="1800" dirty="0" err="1">
                <a:cs typeface="Calibri"/>
              </a:rPr>
              <a:t>realizar</a:t>
            </a:r>
            <a:r>
              <a:rPr lang="en-US" sz="1800" dirty="0">
                <a:cs typeface="Calibri"/>
              </a:rPr>
              <a:t> </a:t>
            </a:r>
            <a:r>
              <a:rPr lang="en-US" sz="1800" dirty="0" err="1">
                <a:cs typeface="Calibri"/>
              </a:rPr>
              <a:t>cualquier</a:t>
            </a:r>
            <a:r>
              <a:rPr lang="en-US" sz="1800" dirty="0">
                <a:cs typeface="Calibri"/>
              </a:rPr>
              <a:t> </a:t>
            </a:r>
            <a:r>
              <a:rPr lang="en-US" sz="1800" dirty="0" err="1">
                <a:cs typeface="Calibri"/>
              </a:rPr>
              <a:t>tipo</a:t>
            </a:r>
            <a:r>
              <a:rPr lang="en-US" sz="1800" dirty="0">
                <a:cs typeface="Calibri"/>
              </a:rPr>
              <a:t> de </a:t>
            </a:r>
            <a:r>
              <a:rPr lang="en-US" sz="1800" dirty="0" err="1">
                <a:cs typeface="Calibri"/>
              </a:rPr>
              <a:t>trabajo</a:t>
            </a:r>
            <a:r>
              <a:rPr lang="en-US" sz="1800" dirty="0">
                <a:cs typeface="Calibri"/>
              </a:rPr>
              <a:t> y </a:t>
            </a:r>
            <a:r>
              <a:rPr lang="en-US" sz="1800" dirty="0" err="1">
                <a:cs typeface="Calibri"/>
              </a:rPr>
              <a:t>problema</a:t>
            </a:r>
            <a:r>
              <a:rPr lang="en-US" sz="1800" dirty="0">
                <a:cs typeface="Calibri"/>
              </a:rPr>
              <a:t> que se me </a:t>
            </a:r>
            <a:r>
              <a:rPr lang="en-US" sz="1800" dirty="0" err="1">
                <a:cs typeface="Calibri"/>
              </a:rPr>
              <a:t>presente</a:t>
            </a:r>
            <a:r>
              <a:rPr lang="en-US" sz="1800" dirty="0">
                <a:cs typeface="Calibri"/>
              </a:rPr>
              <a:t>.</a:t>
            </a:r>
            <a:endParaRPr lang="en-US" sz="1800" dirty="0">
              <a:ea typeface="Calibri" panose="020F0502020204030204"/>
              <a:cs typeface="Calibri"/>
            </a:endParaRPr>
          </a:p>
          <a:p>
            <a:pPr algn="just"/>
            <a:r>
              <a:rPr lang="en-US" sz="1800" dirty="0" err="1">
                <a:ea typeface="Calibri" panose="020F0502020204030204"/>
                <a:cs typeface="Calibri"/>
              </a:rPr>
              <a:t>Aprender</a:t>
            </a:r>
            <a:r>
              <a:rPr lang="en-US" sz="1800" dirty="0">
                <a:ea typeface="Calibri" panose="020F0502020204030204"/>
                <a:cs typeface="Calibri"/>
              </a:rPr>
              <a:t> a </a:t>
            </a:r>
            <a:r>
              <a:rPr lang="en-US" sz="1800" dirty="0" err="1">
                <a:ea typeface="Calibri" panose="020F0502020204030204"/>
                <a:cs typeface="Calibri"/>
              </a:rPr>
              <a:t>diseñar</a:t>
            </a:r>
            <a:r>
              <a:rPr lang="en-US" sz="1800" dirty="0">
                <a:ea typeface="Calibri" panose="020F0502020204030204"/>
                <a:cs typeface="Calibri"/>
              </a:rPr>
              <a:t> </a:t>
            </a:r>
            <a:r>
              <a:rPr lang="en-US" sz="1800" dirty="0" err="1">
                <a:ea typeface="Calibri" panose="020F0502020204030204"/>
                <a:cs typeface="Calibri"/>
              </a:rPr>
              <a:t>varias</a:t>
            </a:r>
            <a:r>
              <a:rPr lang="en-US" sz="1800" dirty="0">
                <a:ea typeface="Calibri" panose="020F0502020204030204"/>
                <a:cs typeface="Calibri"/>
              </a:rPr>
              <a:t> </a:t>
            </a:r>
            <a:r>
              <a:rPr lang="en-US" sz="1800" dirty="0" err="1">
                <a:ea typeface="Calibri" panose="020F0502020204030204"/>
                <a:cs typeface="Calibri"/>
              </a:rPr>
              <a:t>piezas</a:t>
            </a:r>
            <a:r>
              <a:rPr lang="en-US" sz="1800" dirty="0">
                <a:ea typeface="Calibri" panose="020F0502020204030204"/>
                <a:cs typeface="Calibri"/>
              </a:rPr>
              <a:t> </a:t>
            </a:r>
            <a:r>
              <a:rPr lang="en-US" sz="1800" dirty="0" err="1">
                <a:ea typeface="Calibri" panose="020F0502020204030204"/>
                <a:cs typeface="Calibri"/>
              </a:rPr>
              <a:t>en</a:t>
            </a:r>
            <a:r>
              <a:rPr lang="en-US" sz="1800" dirty="0">
                <a:ea typeface="Calibri" panose="020F0502020204030204"/>
                <a:cs typeface="Calibri"/>
              </a:rPr>
              <a:t> </a:t>
            </a:r>
            <a:r>
              <a:rPr lang="en-US" sz="1800" dirty="0" err="1">
                <a:ea typeface="Calibri" panose="020F0502020204030204"/>
                <a:cs typeface="Calibri"/>
              </a:rPr>
              <a:t>diferentes</a:t>
            </a:r>
            <a:r>
              <a:rPr lang="en-US" sz="1800" dirty="0">
                <a:ea typeface="Calibri" panose="020F0502020204030204"/>
                <a:cs typeface="Calibri"/>
              </a:rPr>
              <a:t> </a:t>
            </a:r>
            <a:r>
              <a:rPr lang="en-US" sz="1800" dirty="0" err="1">
                <a:ea typeface="Calibri" panose="020F0502020204030204"/>
                <a:cs typeface="Calibri"/>
              </a:rPr>
              <a:t>dimenciones</a:t>
            </a:r>
            <a:r>
              <a:rPr lang="en-US" sz="1800" dirty="0">
                <a:ea typeface="Calibri" panose="020F0502020204030204"/>
                <a:cs typeface="Calibri"/>
              </a:rPr>
              <a:t> </a:t>
            </a:r>
            <a:r>
              <a:rPr lang="en-US" sz="1800" dirty="0" err="1">
                <a:ea typeface="Calibri" panose="020F0502020204030204"/>
                <a:cs typeface="Calibri"/>
              </a:rPr>
              <a:t>como</a:t>
            </a:r>
            <a:r>
              <a:rPr lang="en-US" sz="1800" dirty="0">
                <a:ea typeface="Calibri" panose="020F0502020204030204"/>
                <a:cs typeface="Calibri"/>
              </a:rPr>
              <a:t> </a:t>
            </a:r>
            <a:r>
              <a:rPr lang="en-US" sz="1800" dirty="0" err="1">
                <a:ea typeface="Calibri" panose="020F0502020204030204"/>
                <a:cs typeface="Calibri"/>
              </a:rPr>
              <a:t>en</a:t>
            </a:r>
            <a:r>
              <a:rPr lang="en-US" sz="1800" dirty="0">
                <a:ea typeface="Calibri" panose="020F0502020204030204"/>
                <a:cs typeface="Calibri"/>
              </a:rPr>
              <a:t> 2D y 3D con la </a:t>
            </a:r>
            <a:r>
              <a:rPr lang="en-US" sz="1800" dirty="0" err="1">
                <a:ea typeface="Calibri" panose="020F0502020204030204"/>
                <a:cs typeface="Calibri"/>
              </a:rPr>
              <a:t>ayuda</a:t>
            </a:r>
            <a:r>
              <a:rPr lang="en-US" sz="1800" dirty="0">
                <a:ea typeface="Calibri" panose="020F0502020204030204"/>
                <a:cs typeface="Calibri"/>
              </a:rPr>
              <a:t> de la </a:t>
            </a:r>
            <a:r>
              <a:rPr lang="en-US" sz="1800" dirty="0" err="1">
                <a:ea typeface="Calibri" panose="020F0502020204030204"/>
                <a:cs typeface="Calibri"/>
              </a:rPr>
              <a:t>herramienta</a:t>
            </a:r>
            <a:r>
              <a:rPr lang="en-US" sz="1800" dirty="0">
                <a:ea typeface="Calibri" panose="020F0502020204030204"/>
                <a:cs typeface="Calibri"/>
              </a:rPr>
              <a:t> mas elemental que </a:t>
            </a:r>
            <a:r>
              <a:rPr lang="en-US" sz="1800" dirty="0" err="1">
                <a:ea typeface="Calibri" panose="020F0502020204030204"/>
                <a:cs typeface="Calibri"/>
              </a:rPr>
              <a:t>es</a:t>
            </a:r>
            <a:r>
              <a:rPr lang="en-US" sz="1800" dirty="0">
                <a:ea typeface="Calibri" panose="020F0502020204030204"/>
                <a:cs typeface="Calibri"/>
              </a:rPr>
              <a:t> AUTOCAD .</a:t>
            </a:r>
          </a:p>
          <a:p>
            <a:pPr algn="just"/>
            <a:r>
              <a:rPr lang="en-US" sz="1800" dirty="0" err="1" smtClean="0">
                <a:ea typeface="Calibri" panose="020F0502020204030204"/>
                <a:cs typeface="Calibri"/>
              </a:rPr>
              <a:t>Obtener</a:t>
            </a:r>
            <a:r>
              <a:rPr lang="en-US" sz="1800" dirty="0" smtClean="0">
                <a:ea typeface="Calibri" panose="020F0502020204030204"/>
                <a:cs typeface="Calibri"/>
              </a:rPr>
              <a:t> </a:t>
            </a:r>
            <a:r>
              <a:rPr lang="en-US" sz="1800" dirty="0" err="1">
                <a:ea typeface="Calibri" panose="020F0502020204030204"/>
                <a:cs typeface="Calibri"/>
              </a:rPr>
              <a:t>conocimientos</a:t>
            </a:r>
            <a:r>
              <a:rPr lang="en-US" sz="1800" dirty="0">
                <a:ea typeface="Calibri" panose="020F0502020204030204"/>
                <a:cs typeface="Calibri"/>
              </a:rPr>
              <a:t> con el </a:t>
            </a:r>
            <a:r>
              <a:rPr lang="en-US" sz="1800" dirty="0" err="1">
                <a:ea typeface="Calibri" panose="020F0502020204030204"/>
                <a:cs typeface="Calibri"/>
              </a:rPr>
              <a:t>programa</a:t>
            </a:r>
            <a:r>
              <a:rPr lang="en-US" sz="1800" dirty="0">
                <a:ea typeface="Calibri" panose="020F0502020204030204"/>
                <a:cs typeface="Calibri"/>
              </a:rPr>
              <a:t> </a:t>
            </a:r>
            <a:r>
              <a:rPr lang="en-US" sz="1800" dirty="0" err="1">
                <a:ea typeface="Calibri" panose="020F0502020204030204"/>
                <a:cs typeface="Calibri"/>
              </a:rPr>
              <a:t>utilizado</a:t>
            </a:r>
            <a:r>
              <a:rPr lang="en-US" sz="1800" dirty="0">
                <a:ea typeface="Calibri" panose="020F0502020204030204"/>
                <a:cs typeface="Calibri"/>
              </a:rPr>
              <a:t> que </a:t>
            </a:r>
            <a:r>
              <a:rPr lang="en-US" sz="1800" dirty="0" err="1">
                <a:ea typeface="Calibri" panose="020F0502020204030204"/>
                <a:cs typeface="Calibri"/>
              </a:rPr>
              <a:t>es</a:t>
            </a:r>
            <a:r>
              <a:rPr lang="en-US" sz="1800" dirty="0">
                <a:ea typeface="Calibri" panose="020F0502020204030204"/>
                <a:cs typeface="Calibri"/>
              </a:rPr>
              <a:t> </a:t>
            </a:r>
            <a:r>
              <a:rPr lang="en-US" sz="1800" dirty="0" err="1">
                <a:ea typeface="Calibri" panose="020F0502020204030204"/>
                <a:cs typeface="Calibri"/>
              </a:rPr>
              <a:t>autocad</a:t>
            </a:r>
            <a:r>
              <a:rPr lang="en-US" sz="1800" dirty="0">
                <a:ea typeface="Calibri" panose="020F0502020204030204"/>
                <a:cs typeface="Calibri"/>
              </a:rPr>
              <a:t> y </a:t>
            </a:r>
            <a:r>
              <a:rPr lang="en-US" sz="1800" dirty="0" err="1">
                <a:ea typeface="Calibri" panose="020F0502020204030204"/>
                <a:cs typeface="Calibri"/>
              </a:rPr>
              <a:t>poder</a:t>
            </a:r>
            <a:r>
              <a:rPr lang="en-US" sz="1800" dirty="0">
                <a:ea typeface="Calibri" panose="020F0502020204030204"/>
                <a:cs typeface="Calibri"/>
              </a:rPr>
              <a:t> </a:t>
            </a:r>
            <a:r>
              <a:rPr lang="en-US" sz="1800" dirty="0" err="1">
                <a:ea typeface="Calibri" panose="020F0502020204030204"/>
                <a:cs typeface="Calibri"/>
              </a:rPr>
              <a:t>ejecutar</a:t>
            </a:r>
            <a:r>
              <a:rPr lang="en-US" sz="1800" dirty="0">
                <a:ea typeface="Calibri" panose="020F0502020204030204"/>
                <a:cs typeface="Calibri"/>
              </a:rPr>
              <a:t> </a:t>
            </a:r>
            <a:r>
              <a:rPr lang="en-US" sz="1800" dirty="0" err="1">
                <a:ea typeface="Calibri" panose="020F0502020204030204"/>
                <a:cs typeface="Calibri"/>
              </a:rPr>
              <a:t>cada</a:t>
            </a:r>
            <a:r>
              <a:rPr lang="en-US" sz="1800" dirty="0">
                <a:ea typeface="Calibri" panose="020F0502020204030204"/>
                <a:cs typeface="Calibri"/>
              </a:rPr>
              <a:t> </a:t>
            </a:r>
            <a:r>
              <a:rPr lang="en-US" sz="1800" dirty="0" err="1">
                <a:ea typeface="Calibri" panose="020F0502020204030204"/>
                <a:cs typeface="Calibri"/>
              </a:rPr>
              <a:t>uno</a:t>
            </a:r>
            <a:r>
              <a:rPr lang="en-US" sz="1800" dirty="0">
                <a:ea typeface="Calibri" panose="020F0502020204030204"/>
                <a:cs typeface="Calibri"/>
              </a:rPr>
              <a:t> de </a:t>
            </a:r>
            <a:r>
              <a:rPr lang="en-US" sz="1800" dirty="0" err="1">
                <a:ea typeface="Calibri" panose="020F0502020204030204"/>
                <a:cs typeface="Calibri"/>
              </a:rPr>
              <a:t>los</a:t>
            </a:r>
            <a:r>
              <a:rPr lang="en-US" sz="1800" dirty="0">
                <a:ea typeface="Calibri" panose="020F0502020204030204"/>
                <a:cs typeface="Calibri"/>
              </a:rPr>
              <a:t> </a:t>
            </a:r>
            <a:r>
              <a:rPr lang="en-US" sz="1800" dirty="0" err="1">
                <a:ea typeface="Calibri" panose="020F0502020204030204"/>
                <a:cs typeface="Calibri"/>
              </a:rPr>
              <a:t>comandos</a:t>
            </a:r>
            <a:r>
              <a:rPr lang="en-US" sz="1800" dirty="0">
                <a:ea typeface="Calibri" panose="020F0502020204030204"/>
                <a:cs typeface="Calibri"/>
              </a:rPr>
              <a:t> sin </a:t>
            </a:r>
            <a:r>
              <a:rPr lang="en-US" sz="1800" dirty="0" err="1">
                <a:ea typeface="Calibri" panose="020F0502020204030204"/>
                <a:cs typeface="Calibri"/>
              </a:rPr>
              <a:t>necesidad</a:t>
            </a:r>
            <a:r>
              <a:rPr lang="en-US" sz="1800" dirty="0">
                <a:ea typeface="Calibri" panose="020F0502020204030204"/>
                <a:cs typeface="Calibri"/>
              </a:rPr>
              <a:t> de </a:t>
            </a:r>
            <a:r>
              <a:rPr lang="en-US" sz="1800" dirty="0" err="1">
                <a:ea typeface="Calibri" panose="020F0502020204030204"/>
                <a:cs typeface="Calibri"/>
              </a:rPr>
              <a:t>apoyarme</a:t>
            </a:r>
            <a:r>
              <a:rPr lang="en-US" sz="1800" dirty="0">
                <a:ea typeface="Calibri" panose="020F0502020204030204"/>
                <a:cs typeface="Calibri"/>
              </a:rPr>
              <a:t> con videos, </a:t>
            </a:r>
            <a:r>
              <a:rPr lang="en-US" sz="1800" dirty="0" err="1">
                <a:ea typeface="Calibri" panose="020F0502020204030204"/>
                <a:cs typeface="Calibri"/>
              </a:rPr>
              <a:t>también</a:t>
            </a:r>
            <a:r>
              <a:rPr lang="en-US" sz="1800" dirty="0">
                <a:ea typeface="Calibri" panose="020F0502020204030204"/>
                <a:cs typeface="Calibri"/>
              </a:rPr>
              <a:t> </a:t>
            </a:r>
            <a:r>
              <a:rPr lang="en-US" sz="1800" dirty="0" err="1">
                <a:ea typeface="Calibri" panose="020F0502020204030204"/>
                <a:cs typeface="Calibri"/>
              </a:rPr>
              <a:t>aprender</a:t>
            </a:r>
            <a:r>
              <a:rPr lang="en-US" sz="1800" dirty="0">
                <a:ea typeface="Calibri" panose="020F0502020204030204"/>
                <a:cs typeface="Calibri"/>
              </a:rPr>
              <a:t> </a:t>
            </a:r>
            <a:r>
              <a:rPr lang="en-US" sz="1800" dirty="0" err="1">
                <a:ea typeface="Calibri" panose="020F0502020204030204"/>
                <a:cs typeface="Calibri"/>
              </a:rPr>
              <a:t>cada</a:t>
            </a:r>
            <a:r>
              <a:rPr lang="en-US" sz="1800" dirty="0">
                <a:ea typeface="Calibri" panose="020F0502020204030204"/>
                <a:cs typeface="Calibri"/>
              </a:rPr>
              <a:t> </a:t>
            </a:r>
            <a:r>
              <a:rPr lang="en-US" sz="1800" dirty="0" err="1">
                <a:ea typeface="Calibri" panose="020F0502020204030204"/>
                <a:cs typeface="Calibri"/>
              </a:rPr>
              <a:t>una</a:t>
            </a:r>
            <a:r>
              <a:rPr lang="en-US" sz="1800" dirty="0">
                <a:ea typeface="Calibri" panose="020F0502020204030204"/>
                <a:cs typeface="Calibri"/>
              </a:rPr>
              <a:t> de </a:t>
            </a:r>
            <a:r>
              <a:rPr lang="en-US" sz="1800" dirty="0" err="1">
                <a:ea typeface="Calibri" panose="020F0502020204030204"/>
                <a:cs typeface="Calibri"/>
              </a:rPr>
              <a:t>sus</a:t>
            </a:r>
            <a:r>
              <a:rPr lang="en-US" sz="1800" dirty="0">
                <a:ea typeface="Calibri" panose="020F0502020204030204"/>
                <a:cs typeface="Calibri"/>
              </a:rPr>
              <a:t> </a:t>
            </a:r>
            <a:r>
              <a:rPr lang="en-US" sz="1800" dirty="0" err="1">
                <a:ea typeface="Calibri" panose="020F0502020204030204"/>
                <a:cs typeface="Calibri"/>
              </a:rPr>
              <a:t>funciones</a:t>
            </a:r>
            <a:r>
              <a:rPr lang="en-US" sz="1800" dirty="0">
                <a:ea typeface="Calibri" panose="020F0502020204030204"/>
                <a:cs typeface="Calibri"/>
              </a:rPr>
              <a:t>.</a:t>
            </a:r>
          </a:p>
          <a:p>
            <a:pPr algn="just"/>
            <a:r>
              <a:rPr lang="es-MX" sz="1800" dirty="0">
                <a:ea typeface="Calibri" panose="020F0502020204030204"/>
                <a:cs typeface="Calibri"/>
              </a:rPr>
              <a:t>Adquirir el aprendizaje necesario para saber utilizar los programas que sean usados durante el semestre, para aplicarlo en la carrera </a:t>
            </a:r>
            <a:endParaRPr lang="en-US" sz="1800" dirty="0">
              <a:ea typeface="Calibri" panose="020F0502020204030204"/>
              <a:cs typeface="Calibri"/>
            </a:endParaRPr>
          </a:p>
          <a:p>
            <a:pPr algn="just"/>
            <a:endParaRPr lang="en-US" sz="2000" dirty="0">
              <a:ea typeface="Calibri" panose="020F0502020204030204"/>
              <a:cs typeface="Calibri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DC250E-A3D4-2F76-D368-19EAE8638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DA7000-D201-0B80-882F-99B03239E2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42125" y="6411600"/>
            <a:ext cx="4114800" cy="365125"/>
          </a:xfrm>
        </p:spPr>
        <p:txBody>
          <a:bodyPr/>
          <a:lstStyle/>
          <a:p>
            <a:r>
              <a:rPr lang="en-US" dirty="0"/>
              <a:t>IPN-ESIT-</a:t>
            </a:r>
            <a:r>
              <a:rPr lang="en-US" dirty="0" err="1"/>
              <a:t>Diseño</a:t>
            </a:r>
            <a:r>
              <a:rPr lang="en-US" dirty="0"/>
              <a:t> de </a:t>
            </a:r>
            <a:r>
              <a:rPr lang="en-US" dirty="0" err="1" smtClean="0"/>
              <a:t>Mecanismos</a:t>
            </a:r>
            <a:r>
              <a:rPr lang="en-US" dirty="0" smtClean="0"/>
              <a:t>- Arellano Angelica </a:t>
            </a:r>
            <a:endParaRPr lang="en-US" dirty="0"/>
          </a:p>
        </p:txBody>
      </p:sp>
      <p:sp>
        <p:nvSpPr>
          <p:cNvPr id="6" name="Rectángulo 5"/>
          <p:cNvSpPr/>
          <p:nvPr/>
        </p:nvSpPr>
        <p:spPr>
          <a:xfrm>
            <a:off x="1017863" y="5820518"/>
            <a:ext cx="9963325" cy="646331"/>
          </a:xfrm>
          <a:prstGeom prst="rect">
            <a:avLst/>
          </a:prstGeom>
          <a:solidFill>
            <a:srgbClr val="CCCCFF"/>
          </a:solidFill>
        </p:spPr>
        <p:txBody>
          <a:bodyPr wrap="square">
            <a:spAutoFit/>
          </a:bodyPr>
          <a:lstStyle/>
          <a:p>
            <a:pPr algn="just"/>
            <a:r>
              <a:rPr lang="en-US" dirty="0" err="1">
                <a:ea typeface="Calibri" panose="020F0502020204030204"/>
                <a:cs typeface="Calibri"/>
              </a:rPr>
              <a:t>Tener</a:t>
            </a:r>
            <a:r>
              <a:rPr lang="en-US" dirty="0">
                <a:ea typeface="Calibri" panose="020F0502020204030204"/>
                <a:cs typeface="Calibri"/>
              </a:rPr>
              <a:t> </a:t>
            </a:r>
            <a:r>
              <a:rPr lang="en-US" dirty="0" err="1">
                <a:ea typeface="Calibri" panose="020F0502020204030204"/>
                <a:cs typeface="Calibri"/>
              </a:rPr>
              <a:t>una</a:t>
            </a:r>
            <a:r>
              <a:rPr lang="en-US" dirty="0">
                <a:ea typeface="Calibri" panose="020F0502020204030204"/>
                <a:cs typeface="Calibri"/>
              </a:rPr>
              <a:t> </a:t>
            </a:r>
            <a:r>
              <a:rPr lang="en-US" dirty="0" err="1">
                <a:ea typeface="Calibri" panose="020F0502020204030204"/>
                <a:cs typeface="Calibri"/>
              </a:rPr>
              <a:t>nueva</a:t>
            </a:r>
            <a:r>
              <a:rPr lang="en-US" dirty="0">
                <a:ea typeface="Calibri" panose="020F0502020204030204"/>
                <a:cs typeface="Calibri"/>
              </a:rPr>
              <a:t> </a:t>
            </a:r>
            <a:r>
              <a:rPr lang="en-US" dirty="0" err="1">
                <a:ea typeface="Calibri" panose="020F0502020204030204"/>
                <a:cs typeface="Calibri"/>
              </a:rPr>
              <a:t>herramienta</a:t>
            </a:r>
            <a:r>
              <a:rPr lang="en-US" dirty="0">
                <a:ea typeface="Calibri" panose="020F0502020204030204"/>
                <a:cs typeface="Calibri"/>
              </a:rPr>
              <a:t> para </a:t>
            </a:r>
            <a:r>
              <a:rPr lang="en-US" dirty="0" err="1">
                <a:ea typeface="Calibri" panose="020F0502020204030204"/>
                <a:cs typeface="Calibri"/>
              </a:rPr>
              <a:t>plazmar</a:t>
            </a:r>
            <a:r>
              <a:rPr lang="en-US" dirty="0">
                <a:ea typeface="Calibri" panose="020F0502020204030204"/>
                <a:cs typeface="Calibri"/>
              </a:rPr>
              <a:t> </a:t>
            </a:r>
            <a:r>
              <a:rPr lang="en-US" dirty="0" err="1">
                <a:ea typeface="Calibri" panose="020F0502020204030204"/>
                <a:cs typeface="Calibri"/>
              </a:rPr>
              <a:t>diseños</a:t>
            </a:r>
            <a:r>
              <a:rPr lang="en-US" dirty="0">
                <a:ea typeface="Calibri" panose="020F0502020204030204"/>
                <a:cs typeface="Calibri"/>
              </a:rPr>
              <a:t> y </a:t>
            </a:r>
            <a:r>
              <a:rPr lang="en-US" dirty="0" err="1">
                <a:ea typeface="Calibri" panose="020F0502020204030204"/>
                <a:cs typeface="Calibri"/>
              </a:rPr>
              <a:t>dimensiones</a:t>
            </a:r>
            <a:r>
              <a:rPr lang="en-US" dirty="0">
                <a:ea typeface="Calibri" panose="020F0502020204030204"/>
                <a:cs typeface="Calibri"/>
              </a:rPr>
              <a:t> </a:t>
            </a:r>
            <a:r>
              <a:rPr lang="en-US" dirty="0" err="1">
                <a:ea typeface="Calibri" panose="020F0502020204030204"/>
                <a:cs typeface="Calibri"/>
              </a:rPr>
              <a:t>ocupadas</a:t>
            </a:r>
            <a:r>
              <a:rPr lang="en-US" dirty="0">
                <a:ea typeface="Calibri" panose="020F0502020204030204"/>
                <a:cs typeface="Calibri"/>
              </a:rPr>
              <a:t> </a:t>
            </a:r>
            <a:r>
              <a:rPr lang="en-US" dirty="0" err="1">
                <a:ea typeface="Calibri" panose="020F0502020204030204"/>
                <a:cs typeface="Calibri"/>
              </a:rPr>
              <a:t>en</a:t>
            </a:r>
            <a:r>
              <a:rPr lang="en-US" dirty="0">
                <a:ea typeface="Calibri" panose="020F0502020204030204"/>
                <a:cs typeface="Calibri"/>
              </a:rPr>
              <a:t> el area </a:t>
            </a:r>
            <a:r>
              <a:rPr lang="en-US" dirty="0" err="1">
                <a:ea typeface="Calibri" panose="020F0502020204030204"/>
                <a:cs typeface="Calibri"/>
              </a:rPr>
              <a:t>textil</a:t>
            </a:r>
            <a:r>
              <a:rPr lang="en-US" dirty="0">
                <a:ea typeface="Calibri" panose="020F0502020204030204"/>
                <a:cs typeface="Calibri"/>
              </a:rPr>
              <a:t> , </a:t>
            </a:r>
            <a:r>
              <a:rPr lang="en-US" dirty="0" err="1">
                <a:ea typeface="Calibri" panose="020F0502020204030204"/>
                <a:cs typeface="Calibri"/>
              </a:rPr>
              <a:t>planos</a:t>
            </a:r>
            <a:r>
              <a:rPr lang="en-US" dirty="0">
                <a:ea typeface="Calibri" panose="020F0502020204030204"/>
                <a:cs typeface="Calibri"/>
              </a:rPr>
              <a:t> de </a:t>
            </a:r>
            <a:r>
              <a:rPr lang="en-US" dirty="0" err="1">
                <a:ea typeface="Calibri" panose="020F0502020204030204"/>
                <a:cs typeface="Calibri"/>
              </a:rPr>
              <a:t>maquinas</a:t>
            </a:r>
            <a:r>
              <a:rPr lang="en-US" dirty="0">
                <a:ea typeface="Calibri" panose="020F0502020204030204"/>
                <a:cs typeface="Calibri"/>
              </a:rPr>
              <a:t>, </a:t>
            </a:r>
            <a:r>
              <a:rPr lang="en-US" dirty="0" err="1">
                <a:ea typeface="Calibri" panose="020F0502020204030204"/>
                <a:cs typeface="Calibri"/>
              </a:rPr>
              <a:t>moldes</a:t>
            </a:r>
            <a:r>
              <a:rPr lang="en-US" dirty="0">
                <a:ea typeface="Calibri" panose="020F0502020204030204"/>
                <a:cs typeface="Calibri"/>
              </a:rPr>
              <a:t> de </a:t>
            </a:r>
            <a:r>
              <a:rPr lang="en-US" dirty="0" err="1">
                <a:ea typeface="Calibri" panose="020F0502020204030204"/>
                <a:cs typeface="Calibri"/>
              </a:rPr>
              <a:t>prendas</a:t>
            </a:r>
            <a:r>
              <a:rPr lang="en-US" dirty="0">
                <a:ea typeface="Calibri" panose="020F0502020204030204"/>
                <a:cs typeface="Calibri"/>
              </a:rPr>
              <a:t>, </a:t>
            </a:r>
            <a:r>
              <a:rPr lang="en-US" dirty="0" err="1">
                <a:ea typeface="Calibri" panose="020F0502020204030204"/>
                <a:cs typeface="Calibri"/>
              </a:rPr>
              <a:t>prendas</a:t>
            </a:r>
            <a:r>
              <a:rPr lang="en-US" dirty="0">
                <a:ea typeface="Calibri" panose="020F0502020204030204"/>
                <a:cs typeface="Calibri"/>
              </a:rPr>
              <a:t> </a:t>
            </a:r>
            <a:r>
              <a:rPr lang="en-US" dirty="0" err="1">
                <a:ea typeface="Calibri" panose="020F0502020204030204"/>
                <a:cs typeface="Calibri"/>
              </a:rPr>
              <a:t>terminadas</a:t>
            </a:r>
            <a:r>
              <a:rPr lang="en-US" dirty="0">
                <a:ea typeface="Calibri" panose="020F0502020204030204"/>
                <a:cs typeface="Calibri"/>
              </a:rPr>
              <a:t> y </a:t>
            </a:r>
            <a:r>
              <a:rPr lang="en-US" dirty="0" err="1">
                <a:ea typeface="Calibri" panose="020F0502020204030204"/>
                <a:cs typeface="Calibri"/>
              </a:rPr>
              <a:t>especificaciones</a:t>
            </a:r>
            <a:r>
              <a:rPr lang="en-US" dirty="0">
                <a:ea typeface="Calibri" panose="020F0502020204030204"/>
                <a:cs typeface="Calibri"/>
              </a:rPr>
              <a:t> </a:t>
            </a:r>
            <a:r>
              <a:rPr lang="en-US" dirty="0" err="1">
                <a:ea typeface="Calibri" panose="020F0502020204030204"/>
                <a:cs typeface="Calibri"/>
              </a:rPr>
              <a:t>en</a:t>
            </a:r>
            <a:r>
              <a:rPr lang="en-US" dirty="0">
                <a:ea typeface="Calibri" panose="020F0502020204030204"/>
                <a:cs typeface="Calibri"/>
              </a:rPr>
              <a:t> </a:t>
            </a:r>
            <a:r>
              <a:rPr lang="en-US" dirty="0" err="1">
                <a:ea typeface="Calibri" panose="020F0502020204030204"/>
                <a:cs typeface="Calibri"/>
              </a:rPr>
              <a:t>dibujo</a:t>
            </a:r>
            <a:r>
              <a:rPr lang="en-US" dirty="0">
                <a:ea typeface="Calibri" panose="020F0502020204030204"/>
                <a:cs typeface="Calibri"/>
              </a:rPr>
              <a:t> </a:t>
            </a:r>
            <a:r>
              <a:rPr lang="en-US" dirty="0" err="1">
                <a:ea typeface="Calibri" panose="020F0502020204030204"/>
                <a:cs typeface="Calibri"/>
              </a:rPr>
              <a:t>ahora</a:t>
            </a:r>
            <a:r>
              <a:rPr lang="en-US" dirty="0">
                <a:ea typeface="Calibri" panose="020F0502020204030204"/>
                <a:cs typeface="Calibri"/>
              </a:rPr>
              <a:t> de forma digital.</a:t>
            </a:r>
            <a:endParaRPr lang="en-US" dirty="0">
              <a:ea typeface="Calibri" panose="020F0502020204030204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79480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13">
            <a:extLst>
              <a:ext uri="{FF2B5EF4-FFF2-40B4-BE49-F238E27FC236}">
                <a16:creationId xmlns:a16="http://schemas.microsoft.com/office/drawing/2014/main" id="{0ED52484-C939-4951-85D6-79046BBC644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067397" cy="3481744"/>
          </a:xfrm>
          <a:custGeom>
            <a:avLst/>
            <a:gdLst>
              <a:gd name="connsiteX0" fmla="*/ 0 w 4067397"/>
              <a:gd name="connsiteY0" fmla="*/ 0 h 3481744"/>
              <a:gd name="connsiteX1" fmla="*/ 3741230 w 4067397"/>
              <a:gd name="connsiteY1" fmla="*/ 0 h 3481744"/>
              <a:gd name="connsiteX2" fmla="*/ 3789282 w 4067397"/>
              <a:gd name="connsiteY2" fmla="*/ 79096 h 3481744"/>
              <a:gd name="connsiteX3" fmla="*/ 4067397 w 4067397"/>
              <a:gd name="connsiteY3" fmla="*/ 1177456 h 3481744"/>
              <a:gd name="connsiteX4" fmla="*/ 1763109 w 4067397"/>
              <a:gd name="connsiteY4" fmla="*/ 3481744 h 3481744"/>
              <a:gd name="connsiteX5" fmla="*/ 133731 w 4067397"/>
              <a:gd name="connsiteY5" fmla="*/ 2806834 h 3481744"/>
              <a:gd name="connsiteX6" fmla="*/ 0 w 4067397"/>
              <a:gd name="connsiteY6" fmla="*/ 2659692 h 3481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67397" h="3481744">
                <a:moveTo>
                  <a:pt x="0" y="0"/>
                </a:moveTo>
                <a:lnTo>
                  <a:pt x="3741230" y="0"/>
                </a:lnTo>
                <a:lnTo>
                  <a:pt x="3789282" y="79096"/>
                </a:lnTo>
                <a:cubicBezTo>
                  <a:pt x="3966649" y="405598"/>
                  <a:pt x="4067397" y="779761"/>
                  <a:pt x="4067397" y="1177456"/>
                </a:cubicBezTo>
                <a:cubicBezTo>
                  <a:pt x="4067397" y="2450079"/>
                  <a:pt x="3035732" y="3481744"/>
                  <a:pt x="1763109" y="3481744"/>
                </a:cubicBezTo>
                <a:cubicBezTo>
                  <a:pt x="1126798" y="3481744"/>
                  <a:pt x="550726" y="3223828"/>
                  <a:pt x="133731" y="2806834"/>
                </a:cubicBezTo>
                <a:lnTo>
                  <a:pt x="0" y="2659692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Freeform: Shape 15">
            <a:extLst>
              <a:ext uri="{FF2B5EF4-FFF2-40B4-BE49-F238E27FC236}">
                <a16:creationId xmlns:a16="http://schemas.microsoft.com/office/drawing/2014/main" id="{268CEAA9-EB19-46F9-AFA2-D168C2B83F7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904500" cy="3318846"/>
          </a:xfrm>
          <a:custGeom>
            <a:avLst/>
            <a:gdLst>
              <a:gd name="connsiteX0" fmla="*/ 0 w 3904500"/>
              <a:gd name="connsiteY0" fmla="*/ 0 h 3318846"/>
              <a:gd name="connsiteX1" fmla="*/ 3550823 w 3904500"/>
              <a:gd name="connsiteY1" fmla="*/ 0 h 3318846"/>
              <a:gd name="connsiteX2" fmla="*/ 3646046 w 3904500"/>
              <a:gd name="connsiteY2" fmla="*/ 156742 h 3318846"/>
              <a:gd name="connsiteX3" fmla="*/ 3904500 w 3904500"/>
              <a:gd name="connsiteY3" fmla="*/ 1177456 h 3318846"/>
              <a:gd name="connsiteX4" fmla="*/ 1763110 w 3904500"/>
              <a:gd name="connsiteY4" fmla="*/ 3318846 h 3318846"/>
              <a:gd name="connsiteX5" fmla="*/ 110709 w 3904500"/>
              <a:gd name="connsiteY5" fmla="*/ 2539579 h 3318846"/>
              <a:gd name="connsiteX6" fmla="*/ 0 w 3904500"/>
              <a:gd name="connsiteY6" fmla="*/ 2391530 h 3318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04500" h="3318846">
                <a:moveTo>
                  <a:pt x="0" y="0"/>
                </a:moveTo>
                <a:lnTo>
                  <a:pt x="3550823" y="0"/>
                </a:lnTo>
                <a:lnTo>
                  <a:pt x="3646046" y="156742"/>
                </a:lnTo>
                <a:cubicBezTo>
                  <a:pt x="3810874" y="460163"/>
                  <a:pt x="3904500" y="807876"/>
                  <a:pt x="3904500" y="1177456"/>
                </a:cubicBezTo>
                <a:cubicBezTo>
                  <a:pt x="3904500" y="2360113"/>
                  <a:pt x="2945767" y="3318846"/>
                  <a:pt x="1763110" y="3318846"/>
                </a:cubicBezTo>
                <a:cubicBezTo>
                  <a:pt x="1097866" y="3318846"/>
                  <a:pt x="503472" y="3015497"/>
                  <a:pt x="110709" y="2539579"/>
                </a:cubicBezTo>
                <a:lnTo>
                  <a:pt x="0" y="239153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Picture 9" descr="A picture containing text, computer&#10;&#10;Description automatically generated">
            <a:extLst>
              <a:ext uri="{FF2B5EF4-FFF2-40B4-BE49-F238E27FC236}">
                <a16:creationId xmlns:a16="http://schemas.microsoft.com/office/drawing/2014/main" id="{1CB3F4C3-C1F5-E6FF-0468-E832D2A22E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297" y="535640"/>
            <a:ext cx="2932211" cy="1721297"/>
          </a:xfrm>
          <a:prstGeom prst="rect">
            <a:avLst/>
          </a:prstGeom>
        </p:spPr>
      </p:pic>
      <p:sp>
        <p:nvSpPr>
          <p:cNvPr id="27" name="Oval 17">
            <a:extLst>
              <a:ext uri="{FF2B5EF4-FFF2-40B4-BE49-F238E27FC236}">
                <a16:creationId xmlns:a16="http://schemas.microsoft.com/office/drawing/2014/main" id="{123AC743-1CAC-4594-8F81-8E5C1E45BA7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35804" y="452999"/>
            <a:ext cx="1975104" cy="197510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Oval 19">
            <a:extLst>
              <a:ext uri="{FF2B5EF4-FFF2-40B4-BE49-F238E27FC236}">
                <a16:creationId xmlns:a16="http://schemas.microsoft.com/office/drawing/2014/main" id="{B83B7D38-93E6-49F8-8B10-54BCB14D4F6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00396" y="617591"/>
            <a:ext cx="1645920" cy="16459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4" descr="Icon&#10;&#10;Description automatically generated">
            <a:extLst>
              <a:ext uri="{FF2B5EF4-FFF2-40B4-BE49-F238E27FC236}">
                <a16:creationId xmlns:a16="http://schemas.microsoft.com/office/drawing/2014/main" id="{88FECC27-C132-0567-493E-6D0E120AA6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4716" y="891911"/>
            <a:ext cx="1097280" cy="1097280"/>
          </a:xfrm>
          <a:prstGeom prst="rect">
            <a:avLst/>
          </a:prstGeom>
        </p:spPr>
      </p:pic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3DF8EA8C-4EAB-49EE-BBAB-78BE910D223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4041056"/>
            <a:ext cx="3216344" cy="2816945"/>
          </a:xfrm>
          <a:custGeom>
            <a:avLst/>
            <a:gdLst>
              <a:gd name="connsiteX0" fmla="*/ 1360112 w 3216344"/>
              <a:gd name="connsiteY0" fmla="*/ 0 h 2816945"/>
              <a:gd name="connsiteX1" fmla="*/ 3216344 w 3216344"/>
              <a:gd name="connsiteY1" fmla="*/ 1856232 h 2816945"/>
              <a:gd name="connsiteX2" fmla="*/ 2992307 w 3216344"/>
              <a:gd name="connsiteY2" fmla="*/ 2741023 h 2816945"/>
              <a:gd name="connsiteX3" fmla="*/ 2946183 w 3216344"/>
              <a:gd name="connsiteY3" fmla="*/ 2816945 h 2816945"/>
              <a:gd name="connsiteX4" fmla="*/ 0 w 3216344"/>
              <a:gd name="connsiteY4" fmla="*/ 2816945 h 2816945"/>
              <a:gd name="connsiteX5" fmla="*/ 0 w 3216344"/>
              <a:gd name="connsiteY5" fmla="*/ 596005 h 2816945"/>
              <a:gd name="connsiteX6" fmla="*/ 47558 w 3216344"/>
              <a:gd name="connsiteY6" fmla="*/ 543678 h 2816945"/>
              <a:gd name="connsiteX7" fmla="*/ 1360112 w 3216344"/>
              <a:gd name="connsiteY7" fmla="*/ 0 h 2816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216344" h="2816945">
                <a:moveTo>
                  <a:pt x="1360112" y="0"/>
                </a:moveTo>
                <a:cubicBezTo>
                  <a:pt x="2385281" y="0"/>
                  <a:pt x="3216344" y="831063"/>
                  <a:pt x="3216344" y="1856232"/>
                </a:cubicBezTo>
                <a:cubicBezTo>
                  <a:pt x="3216344" y="2176598"/>
                  <a:pt x="3135186" y="2478007"/>
                  <a:pt x="2992307" y="2741023"/>
                </a:cubicBezTo>
                <a:lnTo>
                  <a:pt x="2946183" y="2816945"/>
                </a:lnTo>
                <a:lnTo>
                  <a:pt x="0" y="2816945"/>
                </a:lnTo>
                <a:lnTo>
                  <a:pt x="0" y="596005"/>
                </a:lnTo>
                <a:lnTo>
                  <a:pt x="47558" y="543678"/>
                </a:lnTo>
                <a:cubicBezTo>
                  <a:pt x="383470" y="207766"/>
                  <a:pt x="847528" y="0"/>
                  <a:pt x="1360112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4FCFB4C2-42E8-4EE8-8B04-23A2DA921B1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07013"/>
            <a:ext cx="3050387" cy="2654675"/>
          </a:xfrm>
          <a:custGeom>
            <a:avLst/>
            <a:gdLst>
              <a:gd name="connsiteX0" fmla="*/ 1360112 w 3050387"/>
              <a:gd name="connsiteY0" fmla="*/ 0 h 2654675"/>
              <a:gd name="connsiteX1" fmla="*/ 3050387 w 3050387"/>
              <a:gd name="connsiteY1" fmla="*/ 1690275 h 2654675"/>
              <a:gd name="connsiteX2" fmla="*/ 2761715 w 3050387"/>
              <a:gd name="connsiteY2" fmla="*/ 2635324 h 2654675"/>
              <a:gd name="connsiteX3" fmla="*/ 2747244 w 3050387"/>
              <a:gd name="connsiteY3" fmla="*/ 2654675 h 2654675"/>
              <a:gd name="connsiteX4" fmla="*/ 0 w 3050387"/>
              <a:gd name="connsiteY4" fmla="*/ 2654675 h 2654675"/>
              <a:gd name="connsiteX5" fmla="*/ 0 w 3050387"/>
              <a:gd name="connsiteY5" fmla="*/ 689742 h 2654675"/>
              <a:gd name="connsiteX6" fmla="*/ 55814 w 3050387"/>
              <a:gd name="connsiteY6" fmla="*/ 615103 h 2654675"/>
              <a:gd name="connsiteX7" fmla="*/ 1360112 w 3050387"/>
              <a:gd name="connsiteY7" fmla="*/ 0 h 2654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50387" h="2654675">
                <a:moveTo>
                  <a:pt x="1360112" y="0"/>
                </a:moveTo>
                <a:cubicBezTo>
                  <a:pt x="2293625" y="0"/>
                  <a:pt x="3050387" y="756762"/>
                  <a:pt x="3050387" y="1690275"/>
                </a:cubicBezTo>
                <a:cubicBezTo>
                  <a:pt x="3050387" y="2040343"/>
                  <a:pt x="2943967" y="2365554"/>
                  <a:pt x="2761715" y="2635324"/>
                </a:cubicBezTo>
                <a:lnTo>
                  <a:pt x="2747244" y="2654675"/>
                </a:lnTo>
                <a:lnTo>
                  <a:pt x="0" y="2654675"/>
                </a:lnTo>
                <a:lnTo>
                  <a:pt x="0" y="689742"/>
                </a:lnTo>
                <a:lnTo>
                  <a:pt x="55814" y="615103"/>
                </a:lnTo>
                <a:cubicBezTo>
                  <a:pt x="365835" y="239445"/>
                  <a:pt x="835011" y="0"/>
                  <a:pt x="1360112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7" descr="Diagram&#10;&#10;Description automatically generated">
            <a:extLst>
              <a:ext uri="{FF2B5EF4-FFF2-40B4-BE49-F238E27FC236}">
                <a16:creationId xmlns:a16="http://schemas.microsoft.com/office/drawing/2014/main" id="{DA2C0B71-231E-777D-27E5-82A54862CC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297" y="5005695"/>
            <a:ext cx="2239728" cy="1523344"/>
          </a:xfrm>
          <a:prstGeom prst="rect">
            <a:avLst/>
          </a:prstGeom>
        </p:spPr>
      </p:pic>
      <p:sp>
        <p:nvSpPr>
          <p:cNvPr id="26" name="Oval 25">
            <a:extLst>
              <a:ext uri="{FF2B5EF4-FFF2-40B4-BE49-F238E27FC236}">
                <a16:creationId xmlns:a16="http://schemas.microsoft.com/office/drawing/2014/main" id="{9973AF05-1CBD-4B57-BB0F-EAEF9F8FB67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80935" y="2871982"/>
            <a:ext cx="2834640" cy="2834640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D3714E15-0DC2-4DED-9F2A-CD13C33A1E1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45527" y="3036574"/>
            <a:ext cx="2505456" cy="250545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6" descr="A picture containing diagram&#10;&#10;Description automatically generated">
            <a:extLst>
              <a:ext uri="{FF2B5EF4-FFF2-40B4-BE49-F238E27FC236}">
                <a16:creationId xmlns:a16="http://schemas.microsoft.com/office/drawing/2014/main" id="{644E1048-B381-2686-6A63-AA1DE3AA95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98155" y="3489202"/>
            <a:ext cx="1600200" cy="16002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9645F3-7F65-32BD-BE2A-788D4D0832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50346" y="2871982"/>
            <a:ext cx="4542966" cy="318168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500" b="1" i="1" dirty="0" err="1">
                <a:solidFill>
                  <a:schemeClr val="bg1">
                    <a:lumMod val="85000"/>
                    <a:lumOff val="15000"/>
                  </a:schemeClr>
                </a:solidFill>
                <a:latin typeface="Dutch801 Rm BT" panose="02020603060505020304" pitchFamily="18" charset="0"/>
                <a:cs typeface="Calibri"/>
              </a:rPr>
              <a:t>Diseño</a:t>
            </a:r>
            <a:r>
              <a:rPr lang="en-US" sz="1500" dirty="0">
                <a:solidFill>
                  <a:schemeClr val="bg1">
                    <a:lumMod val="85000"/>
                    <a:lumOff val="15000"/>
                  </a:schemeClr>
                </a:solidFill>
                <a:latin typeface="Dutch801 Rm BT" panose="02020603060505020304" pitchFamily="18" charset="0"/>
                <a:cs typeface="Calibri"/>
              </a:rPr>
              <a:t>:</a:t>
            </a:r>
            <a:r>
              <a:rPr lang="en-US" sz="1500" dirty="0">
                <a:solidFill>
                  <a:schemeClr val="bg1">
                    <a:lumMod val="85000"/>
                    <a:lumOff val="15000"/>
                  </a:schemeClr>
                </a:solidFill>
                <a:latin typeface="Dutch801 Rm BT" panose="02020603060505020304" pitchFamily="18" charset="0"/>
                <a:ea typeface="+mn-lt"/>
                <a:cs typeface="+mn-lt"/>
              </a:rPr>
              <a:t> </a:t>
            </a:r>
            <a:r>
              <a:rPr lang="en-US" sz="1500" dirty="0" err="1">
                <a:solidFill>
                  <a:schemeClr val="bg1">
                    <a:lumMod val="85000"/>
                    <a:lumOff val="15000"/>
                  </a:schemeClr>
                </a:solidFill>
                <a:latin typeface="Dutch801 Rm BT" panose="02020603060505020304" pitchFamily="18" charset="0"/>
                <a:ea typeface="+mn-lt"/>
                <a:cs typeface="+mn-lt"/>
              </a:rPr>
              <a:t>Actividad</a:t>
            </a:r>
            <a:r>
              <a:rPr lang="en-US" sz="1500" dirty="0">
                <a:solidFill>
                  <a:schemeClr val="bg1">
                    <a:lumMod val="85000"/>
                    <a:lumOff val="15000"/>
                  </a:schemeClr>
                </a:solidFill>
                <a:latin typeface="Dutch801 Rm BT" panose="02020603060505020304" pitchFamily="18" charset="0"/>
                <a:ea typeface="+mn-lt"/>
                <a:cs typeface="+mn-lt"/>
              </a:rPr>
              <a:t> </a:t>
            </a:r>
            <a:r>
              <a:rPr lang="en-US" sz="1500" dirty="0" err="1">
                <a:solidFill>
                  <a:schemeClr val="bg1">
                    <a:lumMod val="85000"/>
                    <a:lumOff val="15000"/>
                  </a:schemeClr>
                </a:solidFill>
                <a:latin typeface="Dutch801 Rm BT" panose="02020603060505020304" pitchFamily="18" charset="0"/>
                <a:ea typeface="+mn-lt"/>
                <a:cs typeface="+mn-lt"/>
              </a:rPr>
              <a:t>creativa</a:t>
            </a:r>
            <a:r>
              <a:rPr lang="en-US" sz="1500" dirty="0">
                <a:solidFill>
                  <a:schemeClr val="bg1">
                    <a:lumMod val="85000"/>
                    <a:lumOff val="15000"/>
                  </a:schemeClr>
                </a:solidFill>
                <a:latin typeface="Dutch801 Rm BT" panose="02020603060505020304" pitchFamily="18" charset="0"/>
                <a:ea typeface="+mn-lt"/>
                <a:cs typeface="+mn-lt"/>
              </a:rPr>
              <a:t> que </a:t>
            </a:r>
            <a:r>
              <a:rPr lang="en-US" sz="1500" dirty="0" err="1">
                <a:solidFill>
                  <a:schemeClr val="bg1">
                    <a:lumMod val="85000"/>
                    <a:lumOff val="15000"/>
                  </a:schemeClr>
                </a:solidFill>
                <a:latin typeface="Dutch801 Rm BT" panose="02020603060505020304" pitchFamily="18" charset="0"/>
                <a:ea typeface="+mn-lt"/>
                <a:cs typeface="+mn-lt"/>
              </a:rPr>
              <a:t>tiene</a:t>
            </a:r>
            <a:r>
              <a:rPr lang="en-US" sz="1500" dirty="0">
                <a:solidFill>
                  <a:schemeClr val="bg1">
                    <a:lumMod val="85000"/>
                    <a:lumOff val="15000"/>
                  </a:schemeClr>
                </a:solidFill>
                <a:latin typeface="Dutch801 Rm BT" panose="02020603060505020304" pitchFamily="18" charset="0"/>
                <a:ea typeface="+mn-lt"/>
                <a:cs typeface="+mn-lt"/>
              </a:rPr>
              <a:t> </a:t>
            </a:r>
            <a:r>
              <a:rPr lang="en-US" sz="1500" dirty="0" err="1">
                <a:solidFill>
                  <a:schemeClr val="bg1">
                    <a:lumMod val="85000"/>
                    <a:lumOff val="15000"/>
                  </a:schemeClr>
                </a:solidFill>
                <a:latin typeface="Dutch801 Rm BT" panose="02020603060505020304" pitchFamily="18" charset="0"/>
                <a:ea typeface="+mn-lt"/>
                <a:cs typeface="+mn-lt"/>
              </a:rPr>
              <a:t>por</a:t>
            </a:r>
            <a:r>
              <a:rPr lang="en-US" sz="1500" dirty="0">
                <a:solidFill>
                  <a:schemeClr val="bg1">
                    <a:lumMod val="85000"/>
                    <a:lumOff val="15000"/>
                  </a:schemeClr>
                </a:solidFill>
                <a:latin typeface="Dutch801 Rm BT" panose="02020603060505020304" pitchFamily="18" charset="0"/>
                <a:ea typeface="+mn-lt"/>
                <a:cs typeface="+mn-lt"/>
              </a:rPr>
              <a:t> fin </a:t>
            </a:r>
            <a:r>
              <a:rPr lang="en-US" sz="1500" dirty="0" err="1">
                <a:solidFill>
                  <a:schemeClr val="bg1">
                    <a:lumMod val="85000"/>
                    <a:lumOff val="15000"/>
                  </a:schemeClr>
                </a:solidFill>
                <a:latin typeface="Dutch801 Rm BT" panose="02020603060505020304" pitchFamily="18" charset="0"/>
                <a:ea typeface="+mn-lt"/>
                <a:cs typeface="+mn-lt"/>
              </a:rPr>
              <a:t>proyectar</a:t>
            </a:r>
            <a:r>
              <a:rPr lang="en-US" sz="1500" dirty="0">
                <a:solidFill>
                  <a:schemeClr val="bg1">
                    <a:lumMod val="85000"/>
                    <a:lumOff val="15000"/>
                  </a:schemeClr>
                </a:solidFill>
                <a:latin typeface="Dutch801 Rm BT" panose="02020603060505020304" pitchFamily="18" charset="0"/>
                <a:ea typeface="+mn-lt"/>
                <a:cs typeface="+mn-lt"/>
              </a:rPr>
              <a:t> </a:t>
            </a:r>
            <a:r>
              <a:rPr lang="en-US" sz="1500" dirty="0" err="1">
                <a:solidFill>
                  <a:schemeClr val="bg1">
                    <a:lumMod val="85000"/>
                    <a:lumOff val="15000"/>
                  </a:schemeClr>
                </a:solidFill>
                <a:latin typeface="Dutch801 Rm BT" panose="02020603060505020304" pitchFamily="18" charset="0"/>
                <a:ea typeface="+mn-lt"/>
                <a:cs typeface="+mn-lt"/>
              </a:rPr>
              <a:t>objetos</a:t>
            </a:r>
            <a:r>
              <a:rPr lang="en-US" sz="1500" dirty="0">
                <a:solidFill>
                  <a:schemeClr val="bg1">
                    <a:lumMod val="85000"/>
                    <a:lumOff val="15000"/>
                  </a:schemeClr>
                </a:solidFill>
                <a:latin typeface="Dutch801 Rm BT" panose="02020603060505020304" pitchFamily="18" charset="0"/>
                <a:ea typeface="+mn-lt"/>
                <a:cs typeface="+mn-lt"/>
              </a:rPr>
              <a:t> que </a:t>
            </a:r>
            <a:r>
              <a:rPr lang="en-US" sz="1500" dirty="0" err="1">
                <a:solidFill>
                  <a:schemeClr val="bg1">
                    <a:lumMod val="85000"/>
                    <a:lumOff val="15000"/>
                  </a:schemeClr>
                </a:solidFill>
                <a:latin typeface="Dutch801 Rm BT" panose="02020603060505020304" pitchFamily="18" charset="0"/>
                <a:ea typeface="+mn-lt"/>
                <a:cs typeface="+mn-lt"/>
              </a:rPr>
              <a:t>sean</a:t>
            </a:r>
            <a:r>
              <a:rPr lang="en-US" sz="1500" dirty="0">
                <a:solidFill>
                  <a:schemeClr val="bg1">
                    <a:lumMod val="85000"/>
                    <a:lumOff val="15000"/>
                  </a:schemeClr>
                </a:solidFill>
                <a:latin typeface="Dutch801 Rm BT" panose="02020603060505020304" pitchFamily="18" charset="0"/>
                <a:ea typeface="+mn-lt"/>
                <a:cs typeface="+mn-lt"/>
              </a:rPr>
              <a:t> </a:t>
            </a:r>
            <a:r>
              <a:rPr lang="en-US" sz="1500" dirty="0" err="1">
                <a:solidFill>
                  <a:schemeClr val="bg1">
                    <a:lumMod val="85000"/>
                    <a:lumOff val="15000"/>
                  </a:schemeClr>
                </a:solidFill>
                <a:latin typeface="Dutch801 Rm BT" panose="02020603060505020304" pitchFamily="18" charset="0"/>
                <a:ea typeface="+mn-lt"/>
                <a:cs typeface="+mn-lt"/>
              </a:rPr>
              <a:t>útiles</a:t>
            </a:r>
            <a:r>
              <a:rPr lang="en-US" sz="1500" dirty="0">
                <a:solidFill>
                  <a:schemeClr val="bg1">
                    <a:lumMod val="85000"/>
                    <a:lumOff val="15000"/>
                  </a:schemeClr>
                </a:solidFill>
                <a:latin typeface="Dutch801 Rm BT" panose="02020603060505020304" pitchFamily="18" charset="0"/>
                <a:ea typeface="+mn-lt"/>
                <a:cs typeface="+mn-lt"/>
              </a:rPr>
              <a:t> y </a:t>
            </a:r>
            <a:r>
              <a:rPr lang="en-US" sz="1500" dirty="0" err="1">
                <a:solidFill>
                  <a:schemeClr val="bg1">
                    <a:lumMod val="85000"/>
                    <a:lumOff val="15000"/>
                  </a:schemeClr>
                </a:solidFill>
                <a:latin typeface="Dutch801 Rm BT" panose="02020603060505020304" pitchFamily="18" charset="0"/>
                <a:ea typeface="+mn-lt"/>
                <a:cs typeface="+mn-lt"/>
              </a:rPr>
              <a:t>estéticos</a:t>
            </a:r>
            <a:r>
              <a:rPr lang="en-US" sz="1500" dirty="0">
                <a:solidFill>
                  <a:schemeClr val="bg1">
                    <a:lumMod val="85000"/>
                    <a:lumOff val="15000"/>
                  </a:schemeClr>
                </a:solidFill>
                <a:latin typeface="Dutch801 Rm BT" panose="02020603060505020304" pitchFamily="18" charset="0"/>
                <a:ea typeface="+mn-lt"/>
                <a:cs typeface="+mn-lt"/>
              </a:rPr>
              <a:t>.</a:t>
            </a:r>
            <a:endParaRPr lang="en-US" sz="1500" dirty="0">
              <a:solidFill>
                <a:schemeClr val="bg1">
                  <a:lumMod val="85000"/>
                  <a:lumOff val="15000"/>
                </a:schemeClr>
              </a:solidFill>
              <a:latin typeface="Dutch801 Rm BT" panose="02020603060505020304" pitchFamily="18" charset="0"/>
              <a:cs typeface="Calibri"/>
            </a:endParaRPr>
          </a:p>
          <a:p>
            <a:r>
              <a:rPr lang="en-US" sz="1500" b="1" i="1" dirty="0" err="1">
                <a:solidFill>
                  <a:schemeClr val="bg1">
                    <a:lumMod val="85000"/>
                    <a:lumOff val="15000"/>
                  </a:schemeClr>
                </a:solidFill>
                <a:latin typeface="Dutch801 Rm BT" panose="02020603060505020304" pitchFamily="18" charset="0"/>
                <a:cs typeface="Calibri"/>
              </a:rPr>
              <a:t>Mecanismo</a:t>
            </a:r>
            <a:r>
              <a:rPr lang="en-US" sz="1500" dirty="0">
                <a:solidFill>
                  <a:schemeClr val="bg1">
                    <a:lumMod val="85000"/>
                    <a:lumOff val="15000"/>
                  </a:schemeClr>
                </a:solidFill>
                <a:latin typeface="Dutch801 Rm BT" panose="02020603060505020304" pitchFamily="18" charset="0"/>
                <a:cs typeface="Calibri"/>
              </a:rPr>
              <a:t>: </a:t>
            </a:r>
            <a:r>
              <a:rPr lang="en-US" sz="1500" dirty="0" err="1">
                <a:solidFill>
                  <a:schemeClr val="bg1">
                    <a:lumMod val="85000"/>
                    <a:lumOff val="15000"/>
                  </a:schemeClr>
                </a:solidFill>
                <a:latin typeface="Dutch801 Rm BT" panose="02020603060505020304" pitchFamily="18" charset="0"/>
                <a:cs typeface="Calibri"/>
              </a:rPr>
              <a:t>Conjunto</a:t>
            </a:r>
            <a:r>
              <a:rPr lang="en-US" sz="1500" dirty="0">
                <a:solidFill>
                  <a:schemeClr val="bg1">
                    <a:lumMod val="85000"/>
                    <a:lumOff val="15000"/>
                  </a:schemeClr>
                </a:solidFill>
                <a:latin typeface="Dutch801 Rm BT" panose="02020603060505020304" pitchFamily="18" charset="0"/>
                <a:cs typeface="Calibri"/>
              </a:rPr>
              <a:t> de </a:t>
            </a:r>
            <a:r>
              <a:rPr lang="en-US" sz="1500" dirty="0" err="1">
                <a:solidFill>
                  <a:schemeClr val="bg1">
                    <a:lumMod val="85000"/>
                    <a:lumOff val="15000"/>
                  </a:schemeClr>
                </a:solidFill>
                <a:latin typeface="Dutch801 Rm BT" panose="02020603060505020304" pitchFamily="18" charset="0"/>
                <a:cs typeface="Calibri"/>
              </a:rPr>
              <a:t>piezas</a:t>
            </a:r>
            <a:r>
              <a:rPr lang="en-US" sz="1500" dirty="0">
                <a:solidFill>
                  <a:schemeClr val="bg1">
                    <a:lumMod val="85000"/>
                    <a:lumOff val="15000"/>
                  </a:schemeClr>
                </a:solidFill>
                <a:latin typeface="Dutch801 Rm BT" panose="02020603060505020304" pitchFamily="18" charset="0"/>
                <a:cs typeface="Calibri"/>
              </a:rPr>
              <a:t> o </a:t>
            </a:r>
            <a:r>
              <a:rPr lang="en-US" sz="1500" dirty="0" err="1">
                <a:solidFill>
                  <a:schemeClr val="bg1">
                    <a:lumMod val="85000"/>
                    <a:lumOff val="15000"/>
                  </a:schemeClr>
                </a:solidFill>
                <a:latin typeface="Dutch801 Rm BT" panose="02020603060505020304" pitchFamily="18" charset="0"/>
                <a:cs typeface="Calibri"/>
              </a:rPr>
              <a:t>elementos</a:t>
            </a:r>
            <a:r>
              <a:rPr lang="en-US" sz="1500" dirty="0">
                <a:solidFill>
                  <a:schemeClr val="bg1">
                    <a:lumMod val="85000"/>
                    <a:lumOff val="15000"/>
                  </a:schemeClr>
                </a:solidFill>
                <a:latin typeface="Dutch801 Rm BT" panose="02020603060505020304" pitchFamily="18" charset="0"/>
                <a:cs typeface="Calibri"/>
              </a:rPr>
              <a:t> que </a:t>
            </a:r>
            <a:r>
              <a:rPr lang="en-US" sz="1500" dirty="0" err="1">
                <a:solidFill>
                  <a:schemeClr val="bg1">
                    <a:lumMod val="85000"/>
                    <a:lumOff val="15000"/>
                  </a:schemeClr>
                </a:solidFill>
                <a:latin typeface="Dutch801 Rm BT" panose="02020603060505020304" pitchFamily="18" charset="0"/>
                <a:cs typeface="Calibri"/>
              </a:rPr>
              <a:t>ajustados</a:t>
            </a:r>
            <a:r>
              <a:rPr lang="en-US" sz="1500" dirty="0">
                <a:solidFill>
                  <a:schemeClr val="bg1">
                    <a:lumMod val="85000"/>
                    <a:lumOff val="15000"/>
                  </a:schemeClr>
                </a:solidFill>
                <a:latin typeface="Dutch801 Rm BT" panose="02020603060505020304" pitchFamily="18" charset="0"/>
                <a:cs typeface="Calibri"/>
              </a:rPr>
              <a:t> entre </a:t>
            </a:r>
            <a:r>
              <a:rPr lang="en-US" sz="1500" dirty="0" err="1">
                <a:solidFill>
                  <a:schemeClr val="bg1">
                    <a:lumMod val="85000"/>
                    <a:lumOff val="15000"/>
                  </a:schemeClr>
                </a:solidFill>
                <a:latin typeface="Dutch801 Rm BT" panose="02020603060505020304" pitchFamily="18" charset="0"/>
                <a:cs typeface="Calibri"/>
              </a:rPr>
              <a:t>sí</a:t>
            </a:r>
            <a:r>
              <a:rPr lang="en-US" sz="1500" dirty="0">
                <a:solidFill>
                  <a:schemeClr val="bg1">
                    <a:lumMod val="85000"/>
                    <a:lumOff val="15000"/>
                  </a:schemeClr>
                </a:solidFill>
                <a:latin typeface="Dutch801 Rm BT" panose="02020603060505020304" pitchFamily="18" charset="0"/>
                <a:cs typeface="Calibri"/>
              </a:rPr>
              <a:t> y </a:t>
            </a:r>
            <a:r>
              <a:rPr lang="en-US" sz="1500" dirty="0" err="1">
                <a:solidFill>
                  <a:schemeClr val="bg1">
                    <a:lumMod val="85000"/>
                    <a:lumOff val="15000"/>
                  </a:schemeClr>
                </a:solidFill>
                <a:latin typeface="Dutch801 Rm BT" panose="02020603060505020304" pitchFamily="18" charset="0"/>
                <a:cs typeface="Calibri"/>
              </a:rPr>
              <a:t>empleando</a:t>
            </a:r>
            <a:r>
              <a:rPr lang="en-US" sz="1500" dirty="0">
                <a:solidFill>
                  <a:schemeClr val="bg1">
                    <a:lumMod val="85000"/>
                    <a:lumOff val="15000"/>
                  </a:schemeClr>
                </a:solidFill>
                <a:latin typeface="Dutch801 Rm BT" panose="02020603060505020304" pitchFamily="18" charset="0"/>
                <a:cs typeface="Calibri"/>
              </a:rPr>
              <a:t> </a:t>
            </a:r>
            <a:r>
              <a:rPr lang="en-US" sz="1500" dirty="0" err="1">
                <a:solidFill>
                  <a:schemeClr val="bg1">
                    <a:lumMod val="85000"/>
                    <a:lumOff val="15000"/>
                  </a:schemeClr>
                </a:solidFill>
                <a:latin typeface="Dutch801 Rm BT" panose="02020603060505020304" pitchFamily="18" charset="0"/>
                <a:cs typeface="Calibri"/>
              </a:rPr>
              <a:t>energía</a:t>
            </a:r>
            <a:r>
              <a:rPr lang="en-US" sz="1500" dirty="0">
                <a:solidFill>
                  <a:schemeClr val="bg1">
                    <a:lumMod val="85000"/>
                    <a:lumOff val="15000"/>
                  </a:schemeClr>
                </a:solidFill>
                <a:latin typeface="Dutch801 Rm BT" panose="02020603060505020304" pitchFamily="18" charset="0"/>
                <a:cs typeface="Calibri"/>
              </a:rPr>
              <a:t> </a:t>
            </a:r>
            <a:r>
              <a:rPr lang="en-US" sz="1500" dirty="0" err="1">
                <a:solidFill>
                  <a:schemeClr val="bg1">
                    <a:lumMod val="85000"/>
                    <a:lumOff val="15000"/>
                  </a:schemeClr>
                </a:solidFill>
                <a:latin typeface="Dutch801 Rm BT" panose="02020603060505020304" pitchFamily="18" charset="0"/>
                <a:cs typeface="Calibri"/>
              </a:rPr>
              <a:t>mecánica</a:t>
            </a:r>
            <a:r>
              <a:rPr lang="en-US" sz="1500" dirty="0">
                <a:solidFill>
                  <a:schemeClr val="bg1">
                    <a:lumMod val="85000"/>
                    <a:lumOff val="15000"/>
                  </a:schemeClr>
                </a:solidFill>
                <a:latin typeface="Dutch801 Rm BT" panose="02020603060505020304" pitchFamily="18" charset="0"/>
                <a:cs typeface="Calibri"/>
              </a:rPr>
              <a:t> </a:t>
            </a:r>
            <a:r>
              <a:rPr lang="en-US" sz="1500" dirty="0" err="1">
                <a:solidFill>
                  <a:schemeClr val="bg1">
                    <a:lumMod val="85000"/>
                    <a:lumOff val="15000"/>
                  </a:schemeClr>
                </a:solidFill>
                <a:latin typeface="Dutch801 Rm BT" panose="02020603060505020304" pitchFamily="18" charset="0"/>
                <a:cs typeface="Calibri"/>
              </a:rPr>
              <a:t>hacen</a:t>
            </a:r>
            <a:r>
              <a:rPr lang="en-US" sz="1500" dirty="0">
                <a:solidFill>
                  <a:schemeClr val="bg1">
                    <a:lumMod val="85000"/>
                    <a:lumOff val="15000"/>
                  </a:schemeClr>
                </a:solidFill>
                <a:latin typeface="Dutch801 Rm BT" panose="02020603060505020304" pitchFamily="18" charset="0"/>
                <a:cs typeface="Calibri"/>
              </a:rPr>
              <a:t> un </a:t>
            </a:r>
            <a:r>
              <a:rPr lang="en-US" sz="1500" dirty="0" err="1">
                <a:solidFill>
                  <a:schemeClr val="bg1">
                    <a:lumMod val="85000"/>
                    <a:lumOff val="15000"/>
                  </a:schemeClr>
                </a:solidFill>
                <a:latin typeface="Dutch801 Rm BT" panose="02020603060505020304" pitchFamily="18" charset="0"/>
                <a:cs typeface="Calibri"/>
              </a:rPr>
              <a:t>trabajo</a:t>
            </a:r>
            <a:r>
              <a:rPr lang="en-US" sz="1500" dirty="0">
                <a:solidFill>
                  <a:schemeClr val="bg1">
                    <a:lumMod val="85000"/>
                    <a:lumOff val="15000"/>
                  </a:schemeClr>
                </a:solidFill>
                <a:latin typeface="Dutch801 Rm BT" panose="02020603060505020304" pitchFamily="18" charset="0"/>
                <a:cs typeface="Calibri"/>
              </a:rPr>
              <a:t> o </a:t>
            </a:r>
            <a:r>
              <a:rPr lang="en-US" sz="1500" dirty="0" err="1">
                <a:solidFill>
                  <a:schemeClr val="bg1">
                    <a:lumMod val="85000"/>
                    <a:lumOff val="15000"/>
                  </a:schemeClr>
                </a:solidFill>
                <a:latin typeface="Dutch801 Rm BT" panose="02020603060505020304" pitchFamily="18" charset="0"/>
                <a:cs typeface="Calibri"/>
              </a:rPr>
              <a:t>cumplen</a:t>
            </a:r>
            <a:r>
              <a:rPr lang="en-US" sz="1500" dirty="0">
                <a:solidFill>
                  <a:schemeClr val="bg1">
                    <a:lumMod val="85000"/>
                    <a:lumOff val="15000"/>
                  </a:schemeClr>
                </a:solidFill>
                <a:latin typeface="Dutch801 Rm BT" panose="02020603060505020304" pitchFamily="18" charset="0"/>
                <a:cs typeface="Calibri"/>
              </a:rPr>
              <a:t> </a:t>
            </a:r>
            <a:r>
              <a:rPr lang="en-US" sz="1500" dirty="0" err="1">
                <a:solidFill>
                  <a:schemeClr val="bg1">
                    <a:lumMod val="85000"/>
                    <a:lumOff val="15000"/>
                  </a:schemeClr>
                </a:solidFill>
                <a:latin typeface="Dutch801 Rm BT" panose="02020603060505020304" pitchFamily="18" charset="0"/>
                <a:cs typeface="Calibri"/>
              </a:rPr>
              <a:t>una</a:t>
            </a:r>
            <a:r>
              <a:rPr lang="en-US" sz="1500" dirty="0">
                <a:solidFill>
                  <a:schemeClr val="bg1">
                    <a:lumMod val="85000"/>
                    <a:lumOff val="15000"/>
                  </a:schemeClr>
                </a:solidFill>
                <a:latin typeface="Dutch801 Rm BT" panose="02020603060505020304" pitchFamily="18" charset="0"/>
                <a:cs typeface="Calibri"/>
              </a:rPr>
              <a:t> </a:t>
            </a:r>
            <a:r>
              <a:rPr lang="en-US" sz="1500" dirty="0" err="1">
                <a:solidFill>
                  <a:schemeClr val="bg1">
                    <a:lumMod val="85000"/>
                    <a:lumOff val="15000"/>
                  </a:schemeClr>
                </a:solidFill>
                <a:latin typeface="Dutch801 Rm BT" panose="02020603060505020304" pitchFamily="18" charset="0"/>
                <a:cs typeface="Calibri"/>
              </a:rPr>
              <a:t>función</a:t>
            </a:r>
            <a:r>
              <a:rPr lang="en-US" sz="1500" dirty="0">
                <a:solidFill>
                  <a:schemeClr val="bg1">
                    <a:lumMod val="85000"/>
                    <a:lumOff val="15000"/>
                  </a:schemeClr>
                </a:solidFill>
                <a:latin typeface="Dutch801 Rm BT" panose="02020603060505020304" pitchFamily="18" charset="0"/>
                <a:cs typeface="Calibri"/>
              </a:rPr>
              <a:t>.</a:t>
            </a:r>
          </a:p>
          <a:p>
            <a:r>
              <a:rPr lang="en-US" sz="1500" b="1" dirty="0" err="1">
                <a:solidFill>
                  <a:schemeClr val="bg1">
                    <a:lumMod val="85000"/>
                    <a:lumOff val="15000"/>
                  </a:schemeClr>
                </a:solidFill>
                <a:latin typeface="Dutch801 Rm BT" panose="02020603060505020304" pitchFamily="18" charset="0"/>
                <a:cs typeface="Calibri"/>
              </a:rPr>
              <a:t>C</a:t>
            </a:r>
            <a:r>
              <a:rPr lang="en-US" sz="1500" b="1" i="1" dirty="0" err="1">
                <a:solidFill>
                  <a:schemeClr val="bg1">
                    <a:lumMod val="85000"/>
                    <a:lumOff val="15000"/>
                  </a:schemeClr>
                </a:solidFill>
                <a:latin typeface="Dutch801 Rm BT" panose="02020603060505020304" pitchFamily="18" charset="0"/>
                <a:cs typeface="Calibri"/>
              </a:rPr>
              <a:t>omputadora</a:t>
            </a:r>
            <a:r>
              <a:rPr lang="en-US" sz="1500" b="1" dirty="0">
                <a:solidFill>
                  <a:schemeClr val="bg1">
                    <a:lumMod val="85000"/>
                    <a:lumOff val="15000"/>
                  </a:schemeClr>
                </a:solidFill>
                <a:latin typeface="Dutch801 Rm BT" panose="02020603060505020304" pitchFamily="18" charset="0"/>
                <a:cs typeface="Calibri"/>
              </a:rPr>
              <a:t>:</a:t>
            </a:r>
            <a:r>
              <a:rPr lang="en-US" sz="1500" dirty="0">
                <a:solidFill>
                  <a:schemeClr val="bg1">
                    <a:lumMod val="85000"/>
                    <a:lumOff val="15000"/>
                  </a:schemeClr>
                </a:solidFill>
                <a:latin typeface="Dutch801 Rm BT" panose="02020603060505020304" pitchFamily="18" charset="0"/>
                <a:cs typeface="Calibri"/>
              </a:rPr>
              <a:t> </a:t>
            </a:r>
            <a:r>
              <a:rPr lang="en-US" sz="1500" dirty="0" err="1">
                <a:solidFill>
                  <a:schemeClr val="bg1">
                    <a:lumMod val="85000"/>
                    <a:lumOff val="15000"/>
                  </a:schemeClr>
                </a:solidFill>
                <a:latin typeface="Dutch801 Rm BT" panose="02020603060505020304" pitchFamily="18" charset="0"/>
                <a:cs typeface="Calibri"/>
              </a:rPr>
              <a:t>maquina</a:t>
            </a:r>
            <a:r>
              <a:rPr lang="en-US" sz="1500" dirty="0">
                <a:solidFill>
                  <a:schemeClr val="bg1">
                    <a:lumMod val="85000"/>
                    <a:lumOff val="15000"/>
                  </a:schemeClr>
                </a:solidFill>
                <a:latin typeface="Dutch801 Rm BT" panose="02020603060505020304" pitchFamily="18" charset="0"/>
                <a:cs typeface="Calibri"/>
              </a:rPr>
              <a:t> electronica </a:t>
            </a:r>
            <a:r>
              <a:rPr lang="en-US" sz="1500" dirty="0" err="1">
                <a:solidFill>
                  <a:schemeClr val="bg1">
                    <a:lumMod val="85000"/>
                    <a:lumOff val="15000"/>
                  </a:schemeClr>
                </a:solidFill>
                <a:latin typeface="Dutch801 Rm BT" panose="02020603060505020304" pitchFamily="18" charset="0"/>
                <a:cs typeface="Calibri"/>
              </a:rPr>
              <a:t>capaz</a:t>
            </a:r>
            <a:r>
              <a:rPr lang="en-US" sz="1500" dirty="0">
                <a:solidFill>
                  <a:schemeClr val="bg1">
                    <a:lumMod val="85000"/>
                    <a:lumOff val="15000"/>
                  </a:schemeClr>
                </a:solidFill>
                <a:latin typeface="Dutch801 Rm BT" panose="02020603060505020304" pitchFamily="18" charset="0"/>
                <a:cs typeface="Calibri"/>
              </a:rPr>
              <a:t> de </a:t>
            </a:r>
            <a:r>
              <a:rPr lang="en-US" sz="1500" dirty="0" err="1">
                <a:solidFill>
                  <a:schemeClr val="bg1">
                    <a:lumMod val="85000"/>
                    <a:lumOff val="15000"/>
                  </a:schemeClr>
                </a:solidFill>
                <a:latin typeface="Dutch801 Rm BT" panose="02020603060505020304" pitchFamily="18" charset="0"/>
                <a:cs typeface="Calibri"/>
              </a:rPr>
              <a:t>manejar</a:t>
            </a:r>
            <a:r>
              <a:rPr lang="en-US" sz="1500" dirty="0">
                <a:solidFill>
                  <a:schemeClr val="bg1">
                    <a:lumMod val="85000"/>
                    <a:lumOff val="15000"/>
                  </a:schemeClr>
                </a:solidFill>
                <a:latin typeface="Dutch801 Rm BT" panose="02020603060505020304" pitchFamily="18" charset="0"/>
                <a:cs typeface="Calibri"/>
              </a:rPr>
              <a:t> la </a:t>
            </a:r>
            <a:r>
              <a:rPr lang="en-US" sz="1500" dirty="0" err="1">
                <a:solidFill>
                  <a:schemeClr val="bg1">
                    <a:lumMod val="85000"/>
                    <a:lumOff val="15000"/>
                  </a:schemeClr>
                </a:solidFill>
                <a:latin typeface="Dutch801 Rm BT" panose="02020603060505020304" pitchFamily="18" charset="0"/>
                <a:cs typeface="Calibri"/>
              </a:rPr>
              <a:t>información</a:t>
            </a:r>
            <a:r>
              <a:rPr lang="en-US" sz="1500" dirty="0">
                <a:solidFill>
                  <a:schemeClr val="bg1">
                    <a:lumMod val="85000"/>
                    <a:lumOff val="15000"/>
                  </a:schemeClr>
                </a:solidFill>
                <a:latin typeface="Dutch801 Rm BT" panose="02020603060505020304" pitchFamily="18" charset="0"/>
                <a:cs typeface="Calibri"/>
              </a:rPr>
              <a:t> </a:t>
            </a:r>
            <a:r>
              <a:rPr lang="en-US" sz="1500" dirty="0" err="1">
                <a:solidFill>
                  <a:schemeClr val="bg1">
                    <a:lumMod val="85000"/>
                    <a:lumOff val="15000"/>
                  </a:schemeClr>
                </a:solidFill>
                <a:latin typeface="Dutch801 Rm BT" panose="02020603060505020304" pitchFamily="18" charset="0"/>
                <a:cs typeface="Calibri"/>
              </a:rPr>
              <a:t>tal</a:t>
            </a:r>
            <a:r>
              <a:rPr lang="en-US" sz="1500" dirty="0">
                <a:solidFill>
                  <a:schemeClr val="bg1">
                    <a:lumMod val="85000"/>
                    <a:lumOff val="15000"/>
                  </a:schemeClr>
                </a:solidFill>
                <a:latin typeface="Dutch801 Rm BT" panose="02020603060505020304" pitchFamily="18" charset="0"/>
                <a:cs typeface="Calibri"/>
              </a:rPr>
              <a:t> </a:t>
            </a:r>
            <a:r>
              <a:rPr lang="en-US" sz="1500" dirty="0" err="1">
                <a:solidFill>
                  <a:schemeClr val="bg1">
                    <a:lumMod val="85000"/>
                    <a:lumOff val="15000"/>
                  </a:schemeClr>
                </a:solidFill>
                <a:latin typeface="Dutch801 Rm BT" panose="02020603060505020304" pitchFamily="18" charset="0"/>
                <a:cs typeface="Calibri"/>
              </a:rPr>
              <a:t>como</a:t>
            </a:r>
            <a:r>
              <a:rPr lang="en-US" sz="1500" dirty="0">
                <a:solidFill>
                  <a:schemeClr val="bg1">
                    <a:lumMod val="85000"/>
                    <a:lumOff val="15000"/>
                  </a:schemeClr>
                </a:solidFill>
                <a:latin typeface="Dutch801 Rm BT" panose="02020603060505020304" pitchFamily="18" charset="0"/>
                <a:cs typeface="Calibri"/>
              </a:rPr>
              <a:t> </a:t>
            </a:r>
            <a:r>
              <a:rPr lang="en-US" sz="1500" dirty="0" err="1">
                <a:solidFill>
                  <a:schemeClr val="bg1">
                    <a:lumMod val="85000"/>
                    <a:lumOff val="15000"/>
                  </a:schemeClr>
                </a:solidFill>
                <a:latin typeface="Dutch801 Rm BT" panose="02020603060505020304" pitchFamily="18" charset="0"/>
                <a:cs typeface="Calibri"/>
              </a:rPr>
              <a:t>operaciones</a:t>
            </a:r>
            <a:r>
              <a:rPr lang="en-US" sz="1500" dirty="0">
                <a:solidFill>
                  <a:schemeClr val="bg1">
                    <a:lumMod val="85000"/>
                    <a:lumOff val="15000"/>
                  </a:schemeClr>
                </a:solidFill>
                <a:latin typeface="Dutch801 Rm BT" panose="02020603060505020304" pitchFamily="18" charset="0"/>
                <a:cs typeface="Calibri"/>
              </a:rPr>
              <a:t> </a:t>
            </a:r>
            <a:r>
              <a:rPr lang="en-US" sz="1500" dirty="0" err="1">
                <a:solidFill>
                  <a:schemeClr val="bg1">
                    <a:lumMod val="85000"/>
                    <a:lumOff val="15000"/>
                  </a:schemeClr>
                </a:solidFill>
                <a:latin typeface="Dutch801 Rm BT" panose="02020603060505020304" pitchFamily="18" charset="0"/>
                <a:cs typeface="Calibri"/>
              </a:rPr>
              <a:t>matematicas</a:t>
            </a:r>
            <a:r>
              <a:rPr lang="en-US" sz="1500" dirty="0">
                <a:solidFill>
                  <a:schemeClr val="bg1">
                    <a:lumMod val="85000"/>
                    <a:lumOff val="15000"/>
                  </a:schemeClr>
                </a:solidFill>
                <a:latin typeface="Dutch801 Rm BT" panose="02020603060505020304" pitchFamily="18" charset="0"/>
                <a:cs typeface="Calibri"/>
              </a:rPr>
              <a:t>, </a:t>
            </a:r>
            <a:r>
              <a:rPr lang="en-US" sz="1500" dirty="0" err="1">
                <a:solidFill>
                  <a:schemeClr val="bg1">
                    <a:lumMod val="85000"/>
                    <a:lumOff val="15000"/>
                  </a:schemeClr>
                </a:solidFill>
                <a:latin typeface="Dutch801 Rm BT" panose="02020603060505020304" pitchFamily="18" charset="0"/>
                <a:cs typeface="Calibri"/>
              </a:rPr>
              <a:t>asi</a:t>
            </a:r>
            <a:r>
              <a:rPr lang="en-US" sz="1500" dirty="0">
                <a:solidFill>
                  <a:schemeClr val="bg1">
                    <a:lumMod val="85000"/>
                    <a:lumOff val="15000"/>
                  </a:schemeClr>
                </a:solidFill>
                <a:latin typeface="Dutch801 Rm BT" panose="02020603060505020304" pitchFamily="18" charset="0"/>
                <a:cs typeface="Calibri"/>
              </a:rPr>
              <a:t> </a:t>
            </a:r>
            <a:r>
              <a:rPr lang="en-US" sz="1500" dirty="0" err="1">
                <a:solidFill>
                  <a:schemeClr val="bg1">
                    <a:lumMod val="85000"/>
                    <a:lumOff val="15000"/>
                  </a:schemeClr>
                </a:solidFill>
                <a:latin typeface="Dutch801 Rm BT" panose="02020603060505020304" pitchFamily="18" charset="0"/>
                <a:cs typeface="Calibri"/>
              </a:rPr>
              <a:t>como</a:t>
            </a:r>
            <a:r>
              <a:rPr lang="en-US" sz="1500" dirty="0">
                <a:solidFill>
                  <a:schemeClr val="bg1">
                    <a:lumMod val="85000"/>
                    <a:lumOff val="15000"/>
                  </a:schemeClr>
                </a:solidFill>
                <a:latin typeface="Dutch801 Rm BT" panose="02020603060505020304" pitchFamily="18" charset="0"/>
                <a:cs typeface="Calibri"/>
              </a:rPr>
              <a:t> </a:t>
            </a:r>
            <a:r>
              <a:rPr lang="en-US" sz="1500" dirty="0" err="1">
                <a:solidFill>
                  <a:schemeClr val="bg1">
                    <a:lumMod val="85000"/>
                    <a:lumOff val="15000"/>
                  </a:schemeClr>
                </a:solidFill>
                <a:latin typeface="Dutch801 Rm BT" panose="02020603060505020304" pitchFamily="18" charset="0"/>
                <a:cs typeface="Calibri"/>
              </a:rPr>
              <a:t>logicas,apoyado</a:t>
            </a:r>
            <a:r>
              <a:rPr lang="en-US" sz="1500" dirty="0">
                <a:solidFill>
                  <a:schemeClr val="bg1">
                    <a:lumMod val="85000"/>
                    <a:lumOff val="15000"/>
                  </a:schemeClr>
                </a:solidFill>
                <a:latin typeface="Dutch801 Rm BT" panose="02020603060505020304" pitchFamily="18" charset="0"/>
                <a:cs typeface="Calibri"/>
              </a:rPr>
              <a:t> </a:t>
            </a:r>
            <a:r>
              <a:rPr lang="en-US" sz="1500" dirty="0" err="1">
                <a:solidFill>
                  <a:schemeClr val="bg1">
                    <a:lumMod val="85000"/>
                    <a:lumOff val="15000"/>
                  </a:schemeClr>
                </a:solidFill>
                <a:latin typeface="Dutch801 Rm BT" panose="02020603060505020304" pitchFamily="18" charset="0"/>
                <a:cs typeface="Calibri"/>
              </a:rPr>
              <a:t>por</a:t>
            </a:r>
            <a:r>
              <a:rPr lang="en-US" sz="1500" dirty="0">
                <a:solidFill>
                  <a:schemeClr val="bg1">
                    <a:lumMod val="85000"/>
                    <a:lumOff val="15000"/>
                  </a:schemeClr>
                </a:solidFill>
                <a:latin typeface="Dutch801 Rm BT" panose="02020603060505020304" pitchFamily="18" charset="0"/>
                <a:cs typeface="Calibri"/>
              </a:rPr>
              <a:t> </a:t>
            </a:r>
            <a:r>
              <a:rPr lang="en-US" sz="1500" dirty="0" err="1">
                <a:solidFill>
                  <a:schemeClr val="bg1">
                    <a:lumMod val="85000"/>
                    <a:lumOff val="15000"/>
                  </a:schemeClr>
                </a:solidFill>
                <a:latin typeface="Dutch801 Rm BT" panose="02020603060505020304" pitchFamily="18" charset="0"/>
                <a:cs typeface="Calibri"/>
              </a:rPr>
              <a:t>programas</a:t>
            </a:r>
            <a:r>
              <a:rPr lang="en-US" sz="1500" dirty="0">
                <a:solidFill>
                  <a:schemeClr val="bg1">
                    <a:lumMod val="85000"/>
                    <a:lumOff val="15000"/>
                  </a:schemeClr>
                </a:solidFill>
                <a:latin typeface="Dutch801 Rm BT" panose="02020603060505020304" pitchFamily="18" charset="0"/>
                <a:cs typeface="Calibri"/>
              </a:rPr>
              <a:t> </a:t>
            </a:r>
            <a:r>
              <a:rPr lang="en-US" sz="1500" dirty="0" err="1">
                <a:solidFill>
                  <a:schemeClr val="bg1">
                    <a:lumMod val="85000"/>
                    <a:lumOff val="15000"/>
                  </a:schemeClr>
                </a:solidFill>
                <a:latin typeface="Dutch801 Rm BT" panose="02020603060505020304" pitchFamily="18" charset="0"/>
                <a:cs typeface="Calibri"/>
              </a:rPr>
              <a:t>informaticos</a:t>
            </a:r>
            <a:r>
              <a:rPr lang="en-US" sz="1500" dirty="0">
                <a:solidFill>
                  <a:schemeClr val="bg1">
                    <a:lumMod val="85000"/>
                    <a:lumOff val="15000"/>
                  </a:schemeClr>
                </a:solidFill>
                <a:latin typeface="Dutch801 Rm BT" panose="02020603060505020304" pitchFamily="18" charset="0"/>
                <a:cs typeface="Calibri"/>
              </a:rPr>
              <a:t>.</a:t>
            </a:r>
          </a:p>
          <a:p>
            <a:r>
              <a:rPr lang="en-US" sz="1500" b="1" i="1" dirty="0" err="1">
                <a:solidFill>
                  <a:schemeClr val="bg1">
                    <a:lumMod val="85000"/>
                    <a:lumOff val="15000"/>
                  </a:schemeClr>
                </a:solidFill>
                <a:latin typeface="Dutch801 Rm BT" panose="02020603060505020304" pitchFamily="18" charset="0"/>
                <a:cs typeface="Calibri"/>
              </a:rPr>
              <a:t>AutoCad</a:t>
            </a:r>
            <a:r>
              <a:rPr lang="en-US" sz="1500" dirty="0">
                <a:solidFill>
                  <a:schemeClr val="bg1">
                    <a:lumMod val="85000"/>
                    <a:lumOff val="15000"/>
                  </a:schemeClr>
                </a:solidFill>
                <a:latin typeface="Dutch801 Rm BT" panose="02020603060505020304" pitchFamily="18" charset="0"/>
                <a:cs typeface="Calibri"/>
              </a:rPr>
              <a:t>: Software de </a:t>
            </a:r>
            <a:r>
              <a:rPr lang="en-US" sz="1500" dirty="0" err="1">
                <a:solidFill>
                  <a:schemeClr val="bg1">
                    <a:lumMod val="85000"/>
                    <a:lumOff val="15000"/>
                  </a:schemeClr>
                </a:solidFill>
                <a:latin typeface="Dutch801 Rm BT" panose="02020603060505020304" pitchFamily="18" charset="0"/>
                <a:cs typeface="Calibri"/>
              </a:rPr>
              <a:t>diseño</a:t>
            </a:r>
            <a:r>
              <a:rPr lang="en-US" sz="1500" dirty="0">
                <a:solidFill>
                  <a:schemeClr val="bg1">
                    <a:lumMod val="85000"/>
                    <a:lumOff val="15000"/>
                  </a:schemeClr>
                </a:solidFill>
                <a:latin typeface="Dutch801 Rm BT" panose="02020603060505020304" pitchFamily="18" charset="0"/>
                <a:cs typeface="Calibri"/>
              </a:rPr>
              <a:t> </a:t>
            </a:r>
            <a:r>
              <a:rPr lang="en-US" sz="1500" dirty="0" err="1">
                <a:solidFill>
                  <a:schemeClr val="bg1">
                    <a:lumMod val="85000"/>
                    <a:lumOff val="15000"/>
                  </a:schemeClr>
                </a:solidFill>
                <a:latin typeface="Dutch801 Rm BT" panose="02020603060505020304" pitchFamily="18" charset="0"/>
                <a:cs typeface="Calibri"/>
              </a:rPr>
              <a:t>asistido</a:t>
            </a:r>
            <a:r>
              <a:rPr lang="en-US" sz="1500" dirty="0">
                <a:solidFill>
                  <a:schemeClr val="bg1">
                    <a:lumMod val="85000"/>
                    <a:lumOff val="15000"/>
                  </a:schemeClr>
                </a:solidFill>
                <a:latin typeface="Dutch801 Rm BT" panose="02020603060505020304" pitchFamily="18" charset="0"/>
                <a:cs typeface="Calibri"/>
              </a:rPr>
              <a:t> </a:t>
            </a:r>
            <a:r>
              <a:rPr lang="en-US" sz="1500" dirty="0" err="1">
                <a:solidFill>
                  <a:schemeClr val="bg1">
                    <a:lumMod val="85000"/>
                    <a:lumOff val="15000"/>
                  </a:schemeClr>
                </a:solidFill>
                <a:latin typeface="Dutch801 Rm BT" panose="02020603060505020304" pitchFamily="18" charset="0"/>
                <a:cs typeface="Calibri"/>
              </a:rPr>
              <a:t>por</a:t>
            </a:r>
            <a:r>
              <a:rPr lang="en-US" sz="1500" dirty="0">
                <a:solidFill>
                  <a:schemeClr val="bg1">
                    <a:lumMod val="85000"/>
                    <a:lumOff val="15000"/>
                  </a:schemeClr>
                </a:solidFill>
                <a:latin typeface="Dutch801 Rm BT" panose="02020603060505020304" pitchFamily="18" charset="0"/>
                <a:cs typeface="Calibri"/>
              </a:rPr>
              <a:t> </a:t>
            </a:r>
            <a:r>
              <a:rPr lang="en-US" sz="1500" dirty="0" err="1">
                <a:solidFill>
                  <a:schemeClr val="bg1">
                    <a:lumMod val="85000"/>
                    <a:lumOff val="15000"/>
                  </a:schemeClr>
                </a:solidFill>
                <a:latin typeface="Dutch801 Rm BT" panose="02020603060505020304" pitchFamily="18" charset="0"/>
                <a:cs typeface="Calibri"/>
              </a:rPr>
              <a:t>computadora</a:t>
            </a:r>
            <a:r>
              <a:rPr lang="en-US" sz="1500" dirty="0">
                <a:solidFill>
                  <a:schemeClr val="bg1">
                    <a:lumMod val="85000"/>
                    <a:lumOff val="15000"/>
                  </a:schemeClr>
                </a:solidFill>
                <a:latin typeface="Dutch801 Rm BT" panose="02020603060505020304" pitchFamily="18" charset="0"/>
                <a:cs typeface="Calibri"/>
              </a:rPr>
              <a:t> </a:t>
            </a:r>
            <a:r>
              <a:rPr lang="en-US" sz="1500" dirty="0" err="1">
                <a:solidFill>
                  <a:schemeClr val="bg1">
                    <a:lumMod val="85000"/>
                    <a:lumOff val="15000"/>
                  </a:schemeClr>
                </a:solidFill>
                <a:latin typeface="Dutch801 Rm BT" panose="02020603060505020304" pitchFamily="18" charset="0"/>
                <a:cs typeface="Calibri"/>
              </a:rPr>
              <a:t>utilizado</a:t>
            </a:r>
            <a:r>
              <a:rPr lang="en-US" sz="1500" dirty="0">
                <a:solidFill>
                  <a:schemeClr val="bg1">
                    <a:lumMod val="85000"/>
                    <a:lumOff val="15000"/>
                  </a:schemeClr>
                </a:solidFill>
                <a:latin typeface="Dutch801 Rm BT" panose="02020603060505020304" pitchFamily="18" charset="0"/>
                <a:cs typeface="Calibri"/>
              </a:rPr>
              <a:t> para </a:t>
            </a:r>
            <a:r>
              <a:rPr lang="en-US" sz="1500" dirty="0" err="1">
                <a:solidFill>
                  <a:schemeClr val="bg1">
                    <a:lumMod val="85000"/>
                    <a:lumOff val="15000"/>
                  </a:schemeClr>
                </a:solidFill>
                <a:latin typeface="Dutch801 Rm BT" panose="02020603060505020304" pitchFamily="18" charset="0"/>
                <a:cs typeface="Calibri"/>
              </a:rPr>
              <a:t>dibujos</a:t>
            </a:r>
            <a:r>
              <a:rPr lang="en-US" sz="1500" dirty="0">
                <a:solidFill>
                  <a:schemeClr val="bg1">
                    <a:lumMod val="85000"/>
                    <a:lumOff val="15000"/>
                  </a:schemeClr>
                </a:solidFill>
                <a:latin typeface="Dutch801 Rm BT" panose="02020603060505020304" pitchFamily="18" charset="0"/>
                <a:cs typeface="Calibri"/>
              </a:rPr>
              <a:t> </a:t>
            </a:r>
            <a:r>
              <a:rPr lang="en-US" sz="1500" dirty="0" err="1">
                <a:solidFill>
                  <a:schemeClr val="bg1">
                    <a:lumMod val="85000"/>
                    <a:lumOff val="15000"/>
                  </a:schemeClr>
                </a:solidFill>
                <a:latin typeface="Dutch801 Rm BT" panose="02020603060505020304" pitchFamily="18" charset="0"/>
                <a:cs typeface="Calibri"/>
              </a:rPr>
              <a:t>en</a:t>
            </a:r>
            <a:r>
              <a:rPr lang="en-US" sz="1500" dirty="0">
                <a:solidFill>
                  <a:schemeClr val="bg1">
                    <a:lumMod val="85000"/>
                    <a:lumOff val="15000"/>
                  </a:schemeClr>
                </a:solidFill>
                <a:latin typeface="Dutch801 Rm BT" panose="02020603060505020304" pitchFamily="18" charset="0"/>
                <a:cs typeface="Calibri"/>
              </a:rPr>
              <a:t> 2D y </a:t>
            </a:r>
            <a:r>
              <a:rPr lang="en-US" sz="1500" dirty="0" err="1">
                <a:solidFill>
                  <a:schemeClr val="bg1">
                    <a:lumMod val="85000"/>
                    <a:lumOff val="15000"/>
                  </a:schemeClr>
                </a:solidFill>
                <a:latin typeface="Dutch801 Rm BT" panose="02020603060505020304" pitchFamily="18" charset="0"/>
                <a:cs typeface="Calibri"/>
              </a:rPr>
              <a:t>modelado</a:t>
            </a:r>
            <a:r>
              <a:rPr lang="en-US" sz="1500" dirty="0">
                <a:solidFill>
                  <a:schemeClr val="bg1">
                    <a:lumMod val="85000"/>
                    <a:lumOff val="15000"/>
                  </a:schemeClr>
                </a:solidFill>
                <a:latin typeface="Dutch801 Rm BT" panose="02020603060505020304" pitchFamily="18" charset="0"/>
                <a:cs typeface="Calibri"/>
              </a:rPr>
              <a:t> </a:t>
            </a:r>
            <a:r>
              <a:rPr lang="en-US" sz="1500" dirty="0" err="1">
                <a:solidFill>
                  <a:schemeClr val="bg1">
                    <a:lumMod val="85000"/>
                    <a:lumOff val="15000"/>
                  </a:schemeClr>
                </a:solidFill>
                <a:latin typeface="Dutch801 Rm BT" panose="02020603060505020304" pitchFamily="18" charset="0"/>
                <a:cs typeface="Calibri"/>
              </a:rPr>
              <a:t>en</a:t>
            </a:r>
            <a:r>
              <a:rPr lang="en-US" sz="1500" dirty="0">
                <a:solidFill>
                  <a:schemeClr val="bg1">
                    <a:lumMod val="85000"/>
                    <a:lumOff val="15000"/>
                  </a:schemeClr>
                </a:solidFill>
                <a:latin typeface="Dutch801 Rm BT" panose="02020603060505020304" pitchFamily="18" charset="0"/>
                <a:cs typeface="Calibri"/>
              </a:rPr>
              <a:t> 3D.</a:t>
            </a:r>
          </a:p>
          <a:p>
            <a:endParaRPr lang="en-US" sz="1500" dirty="0">
              <a:latin typeface="Calibri"/>
              <a:cs typeface="Calibri"/>
            </a:endParaRPr>
          </a:p>
          <a:p>
            <a:endParaRPr lang="en-US" sz="1500" dirty="0">
              <a:latin typeface="Calibri"/>
              <a:cs typeface="Calibri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19B1E3-99A2-BE7E-CE16-FE7705ED4F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3978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E04B2-5253-7035-E700-6F4B555CC9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CCCCFF"/>
                </a:solidFill>
                <a:latin typeface="Cooper Black" panose="0208090404030B020404" pitchFamily="18" charset="0"/>
                <a:cs typeface="Calibri Light"/>
              </a:rPr>
              <a:t>Lista</a:t>
            </a:r>
            <a:r>
              <a:rPr lang="en-US" dirty="0">
                <a:solidFill>
                  <a:srgbClr val="CCCCFF"/>
                </a:solidFill>
                <a:latin typeface="Cooper Black" panose="0208090404030B020404" pitchFamily="18" charset="0"/>
                <a:cs typeface="Calibri Light"/>
              </a:rPr>
              <a:t> de </a:t>
            </a:r>
            <a:r>
              <a:rPr lang="en-US" dirty="0" err="1">
                <a:solidFill>
                  <a:srgbClr val="CCCCFF"/>
                </a:solidFill>
                <a:latin typeface="Cooper Black" panose="0208090404030B020404" pitchFamily="18" charset="0"/>
                <a:cs typeface="Calibri Light"/>
              </a:rPr>
              <a:t>mecanismos</a:t>
            </a:r>
            <a:endParaRPr lang="en-US" dirty="0">
              <a:solidFill>
                <a:srgbClr val="CCCCFF"/>
              </a:solidFill>
              <a:latin typeface="Cooper Black" panose="0208090404030B0204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E93440-41B5-B3E3-8F43-029623F2D715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solidFill>
              <a:srgbClr val="CCCCFF"/>
            </a:solidFill>
          </a:ln>
        </p:spPr>
        <p:txBody>
          <a:bodyPr vert="horz" lIns="91440" tIns="45720" rIns="91440" bIns="45720" rtlCol="0" anchor="t">
            <a:normAutofit fontScale="55000" lnSpcReduction="20000"/>
          </a:bodyPr>
          <a:lstStyle/>
          <a:p>
            <a:pPr algn="just"/>
            <a:r>
              <a:rPr lang="en-US" dirty="0" err="1">
                <a:latin typeface="Dutch801 Rm BT" panose="02020603060505020304" pitchFamily="18" charset="0"/>
                <a:cs typeface="Calibri"/>
              </a:rPr>
              <a:t>Transmisión</a:t>
            </a:r>
            <a:r>
              <a:rPr lang="en-US" dirty="0">
                <a:latin typeface="Dutch801 Rm BT" panose="02020603060505020304" pitchFamily="18" charset="0"/>
                <a:cs typeface="Calibri"/>
              </a:rPr>
              <a:t> lineal (</a:t>
            </a:r>
            <a:r>
              <a:rPr lang="en-US" dirty="0" err="1">
                <a:latin typeface="Dutch801 Rm BT" panose="02020603060505020304" pitchFamily="18" charset="0"/>
                <a:cs typeface="Calibri"/>
              </a:rPr>
              <a:t>poleas,palancas</a:t>
            </a:r>
            <a:r>
              <a:rPr lang="en-US" dirty="0">
                <a:latin typeface="Dutch801 Rm BT" panose="02020603060505020304" pitchFamily="18" charset="0"/>
                <a:cs typeface="Calibri"/>
              </a:rPr>
              <a:t>): </a:t>
            </a:r>
            <a:r>
              <a:rPr lang="en-US" dirty="0" err="1">
                <a:latin typeface="Dutch801 Rm BT" panose="02020603060505020304" pitchFamily="18" charset="0"/>
                <a:cs typeface="Calibri"/>
              </a:rPr>
              <a:t>Transmite</a:t>
            </a:r>
            <a:r>
              <a:rPr lang="en-US" dirty="0">
                <a:latin typeface="Dutch801 Rm BT" panose="02020603060505020304" pitchFamily="18" charset="0"/>
                <a:cs typeface="Calibri"/>
              </a:rPr>
              <a:t> el </a:t>
            </a:r>
            <a:r>
              <a:rPr lang="en-US" dirty="0" err="1">
                <a:latin typeface="Dutch801 Rm BT" panose="02020603060505020304" pitchFamily="18" charset="0"/>
                <a:cs typeface="Calibri"/>
              </a:rPr>
              <a:t>movimiento</a:t>
            </a:r>
            <a:r>
              <a:rPr lang="en-US" dirty="0">
                <a:latin typeface="Dutch801 Rm BT" panose="02020603060505020304" pitchFamily="18" charset="0"/>
                <a:cs typeface="Calibri"/>
              </a:rPr>
              <a:t>, </a:t>
            </a:r>
            <a:r>
              <a:rPr lang="en-US" dirty="0" err="1">
                <a:latin typeface="Dutch801 Rm BT" panose="02020603060505020304" pitchFamily="18" charset="0"/>
                <a:cs typeface="Calibri"/>
              </a:rPr>
              <a:t>fuerza</a:t>
            </a:r>
            <a:r>
              <a:rPr lang="en-US" dirty="0">
                <a:latin typeface="Dutch801 Rm BT" panose="02020603060505020304" pitchFamily="18" charset="0"/>
                <a:cs typeface="Calibri"/>
              </a:rPr>
              <a:t> y </a:t>
            </a:r>
            <a:r>
              <a:rPr lang="en-US" dirty="0" err="1">
                <a:latin typeface="Dutch801 Rm BT" panose="02020603060505020304" pitchFamily="18" charset="0"/>
                <a:cs typeface="Calibri"/>
              </a:rPr>
              <a:t>potencia</a:t>
            </a:r>
            <a:r>
              <a:rPr lang="en-US" dirty="0">
                <a:latin typeface="Dutch801 Rm BT" panose="02020603060505020304" pitchFamily="18" charset="0"/>
                <a:cs typeface="Calibri"/>
              </a:rPr>
              <a:t> </a:t>
            </a:r>
            <a:r>
              <a:rPr lang="en-US" dirty="0" err="1">
                <a:latin typeface="Dutch801 Rm BT" panose="02020603060505020304" pitchFamily="18" charset="0"/>
                <a:cs typeface="Calibri"/>
              </a:rPr>
              <a:t>por</a:t>
            </a:r>
            <a:r>
              <a:rPr lang="en-US" dirty="0">
                <a:latin typeface="Dutch801 Rm BT" panose="02020603060505020304" pitchFamily="18" charset="0"/>
                <a:cs typeface="Calibri"/>
              </a:rPr>
              <a:t> un motor de </a:t>
            </a:r>
            <a:r>
              <a:rPr lang="en-US" dirty="0" err="1">
                <a:latin typeface="Dutch801 Rm BT" panose="02020603060505020304" pitchFamily="18" charset="0"/>
                <a:cs typeface="Calibri"/>
              </a:rPr>
              <a:t>manera</a:t>
            </a:r>
            <a:r>
              <a:rPr lang="en-US" dirty="0">
                <a:latin typeface="Dutch801 Rm BT" panose="02020603060505020304" pitchFamily="18" charset="0"/>
                <a:cs typeface="Calibri"/>
              </a:rPr>
              <a:t> lineal a </a:t>
            </a:r>
            <a:r>
              <a:rPr lang="en-US" dirty="0" err="1">
                <a:latin typeface="Dutch801 Rm BT" panose="02020603060505020304" pitchFamily="18" charset="0"/>
                <a:cs typeface="Calibri"/>
              </a:rPr>
              <a:t>otro</a:t>
            </a:r>
            <a:r>
              <a:rPr lang="en-US" dirty="0">
                <a:latin typeface="Dutch801 Rm BT" panose="02020603060505020304" pitchFamily="18" charset="0"/>
                <a:cs typeface="Calibri"/>
              </a:rPr>
              <a:t> </a:t>
            </a:r>
            <a:r>
              <a:rPr lang="en-US" dirty="0" err="1">
                <a:latin typeface="Dutch801 Rm BT" panose="02020603060505020304" pitchFamily="18" charset="0"/>
                <a:cs typeface="Calibri"/>
              </a:rPr>
              <a:t>punto</a:t>
            </a:r>
            <a:endParaRPr lang="en-US" dirty="0">
              <a:latin typeface="Dutch801 Rm BT" panose="02020603060505020304" pitchFamily="18" charset="0"/>
            </a:endParaRPr>
          </a:p>
          <a:p>
            <a:pPr algn="just"/>
            <a:r>
              <a:rPr lang="en-US" dirty="0" err="1">
                <a:latin typeface="Dutch801 Rm BT" panose="02020603060505020304" pitchFamily="18" charset="0"/>
                <a:cs typeface="Calibri"/>
              </a:rPr>
              <a:t>Mecanismos</a:t>
            </a:r>
            <a:r>
              <a:rPr lang="en-US" dirty="0">
                <a:latin typeface="Dutch801 Rm BT" panose="02020603060505020304" pitchFamily="18" charset="0"/>
                <a:cs typeface="Calibri"/>
              </a:rPr>
              <a:t> de </a:t>
            </a:r>
            <a:r>
              <a:rPr lang="en-US" dirty="0" err="1">
                <a:latin typeface="Dutch801 Rm BT" panose="02020603060505020304" pitchFamily="18" charset="0"/>
                <a:cs typeface="Calibri"/>
              </a:rPr>
              <a:t>transmisión</a:t>
            </a:r>
            <a:r>
              <a:rPr lang="en-US" dirty="0">
                <a:latin typeface="Dutch801 Rm BT" panose="02020603060505020304" pitchFamily="18" charset="0"/>
                <a:cs typeface="Calibri"/>
              </a:rPr>
              <a:t> circular: </a:t>
            </a:r>
            <a:r>
              <a:rPr lang="en-US" dirty="0" err="1">
                <a:latin typeface="Dutch801 Rm BT" panose="02020603060505020304" pitchFamily="18" charset="0"/>
                <a:cs typeface="Calibri"/>
              </a:rPr>
              <a:t>en</a:t>
            </a:r>
            <a:r>
              <a:rPr lang="en-US" dirty="0">
                <a:latin typeface="Dutch801 Rm BT" panose="02020603060505020304" pitchFamily="18" charset="0"/>
                <a:cs typeface="Calibri"/>
              </a:rPr>
              <a:t> </a:t>
            </a:r>
            <a:r>
              <a:rPr lang="en-US" dirty="0" err="1">
                <a:latin typeface="Dutch801 Rm BT" panose="02020603060505020304" pitchFamily="18" charset="0"/>
                <a:cs typeface="Calibri"/>
              </a:rPr>
              <a:t>este</a:t>
            </a:r>
            <a:r>
              <a:rPr lang="en-US" dirty="0">
                <a:latin typeface="Dutch801 Rm BT" panose="02020603060505020304" pitchFamily="18" charset="0"/>
                <a:cs typeface="Calibri"/>
              </a:rPr>
              <a:t> </a:t>
            </a:r>
            <a:r>
              <a:rPr lang="en-US" dirty="0" err="1">
                <a:latin typeface="Dutch801 Rm BT" panose="02020603060505020304" pitchFamily="18" charset="0"/>
                <a:cs typeface="Calibri"/>
              </a:rPr>
              <a:t>caso</a:t>
            </a:r>
            <a:r>
              <a:rPr lang="en-US" dirty="0">
                <a:latin typeface="Dutch801 Rm BT" panose="02020603060505020304" pitchFamily="18" charset="0"/>
                <a:cs typeface="Calibri"/>
              </a:rPr>
              <a:t>, el </a:t>
            </a:r>
            <a:r>
              <a:rPr lang="en-US" dirty="0" err="1">
                <a:latin typeface="Dutch801 Rm BT" panose="02020603060505020304" pitchFamily="18" charset="0"/>
                <a:cs typeface="Calibri"/>
              </a:rPr>
              <a:t>elemento</a:t>
            </a:r>
            <a:r>
              <a:rPr lang="en-US" dirty="0">
                <a:latin typeface="Dutch801 Rm BT" panose="02020603060505020304" pitchFamily="18" charset="0"/>
                <a:cs typeface="Calibri"/>
              </a:rPr>
              <a:t> de entrada y el </a:t>
            </a:r>
            <a:r>
              <a:rPr lang="en-US" dirty="0" err="1">
                <a:latin typeface="Dutch801 Rm BT" panose="02020603060505020304" pitchFamily="18" charset="0"/>
                <a:cs typeface="Calibri"/>
              </a:rPr>
              <a:t>elemento</a:t>
            </a:r>
            <a:r>
              <a:rPr lang="en-US" dirty="0">
                <a:latin typeface="Dutch801 Rm BT" panose="02020603060505020304" pitchFamily="18" charset="0"/>
                <a:cs typeface="Calibri"/>
              </a:rPr>
              <a:t> de </a:t>
            </a:r>
            <a:r>
              <a:rPr lang="en-US" dirty="0" err="1">
                <a:latin typeface="Dutch801 Rm BT" panose="02020603060505020304" pitchFamily="18" charset="0"/>
                <a:cs typeface="Calibri"/>
              </a:rPr>
              <a:t>salida</a:t>
            </a:r>
            <a:r>
              <a:rPr lang="en-US" dirty="0">
                <a:latin typeface="Dutch801 Rm BT" panose="02020603060505020304" pitchFamily="18" charset="0"/>
                <a:cs typeface="Calibri"/>
              </a:rPr>
              <a:t> </a:t>
            </a:r>
            <a:r>
              <a:rPr lang="en-US" dirty="0" err="1">
                <a:latin typeface="Dutch801 Rm BT" panose="02020603060505020304" pitchFamily="18" charset="0"/>
                <a:cs typeface="Calibri"/>
              </a:rPr>
              <a:t>tienen</a:t>
            </a:r>
            <a:r>
              <a:rPr lang="en-US" dirty="0">
                <a:latin typeface="Dutch801 Rm BT" panose="02020603060505020304" pitchFamily="18" charset="0"/>
                <a:cs typeface="Calibri"/>
              </a:rPr>
              <a:t> </a:t>
            </a:r>
            <a:r>
              <a:rPr lang="en-US" dirty="0" err="1">
                <a:latin typeface="Dutch801 Rm BT" panose="02020603060505020304" pitchFamily="18" charset="0"/>
                <a:cs typeface="Calibri"/>
              </a:rPr>
              <a:t>movimiento</a:t>
            </a:r>
            <a:r>
              <a:rPr lang="en-US" dirty="0">
                <a:latin typeface="Dutch801 Rm BT" panose="02020603060505020304" pitchFamily="18" charset="0"/>
                <a:cs typeface="Calibri"/>
              </a:rPr>
              <a:t> circular. </a:t>
            </a:r>
            <a:r>
              <a:rPr lang="en-US" dirty="0" err="1">
                <a:latin typeface="Dutch801 Rm BT" panose="02020603060505020304" pitchFamily="18" charset="0"/>
                <a:cs typeface="Calibri"/>
              </a:rPr>
              <a:t>Ejemplo</a:t>
            </a:r>
            <a:r>
              <a:rPr lang="en-US" dirty="0">
                <a:latin typeface="Dutch801 Rm BT" panose="02020603060505020304" pitchFamily="18" charset="0"/>
                <a:cs typeface="Calibri"/>
              </a:rPr>
              <a:t>: Los </a:t>
            </a:r>
            <a:r>
              <a:rPr lang="en-US" dirty="0" err="1">
                <a:latin typeface="Dutch801 Rm BT" panose="02020603060505020304" pitchFamily="18" charset="0"/>
                <a:cs typeface="Calibri"/>
              </a:rPr>
              <a:t>sistemas</a:t>
            </a:r>
            <a:r>
              <a:rPr lang="en-US" dirty="0">
                <a:latin typeface="Dutch801 Rm BT" panose="02020603060505020304" pitchFamily="18" charset="0"/>
                <a:cs typeface="Calibri"/>
              </a:rPr>
              <a:t> de </a:t>
            </a:r>
            <a:r>
              <a:rPr lang="en-US" dirty="0" err="1">
                <a:latin typeface="Dutch801 Rm BT" panose="02020603060505020304" pitchFamily="18" charset="0"/>
                <a:cs typeface="Calibri"/>
              </a:rPr>
              <a:t>engranajes</a:t>
            </a:r>
            <a:r>
              <a:rPr lang="en-US" dirty="0">
                <a:latin typeface="Dutch801 Rm BT" panose="02020603060505020304" pitchFamily="18" charset="0"/>
                <a:cs typeface="Calibri"/>
              </a:rPr>
              <a:t>.</a:t>
            </a:r>
            <a:endParaRPr lang="en-US" dirty="0">
              <a:latin typeface="Dutch801 Rm BT" panose="02020603060505020304" pitchFamily="18" charset="0"/>
              <a:ea typeface="Calibri"/>
              <a:cs typeface="Calibri"/>
            </a:endParaRPr>
          </a:p>
          <a:p>
            <a:pPr algn="just"/>
            <a:r>
              <a:rPr lang="en-US" dirty="0" err="1">
                <a:latin typeface="Dutch801 Rm BT" panose="02020603060505020304" pitchFamily="18" charset="0"/>
                <a:cs typeface="Calibri"/>
              </a:rPr>
              <a:t>Mecanismos</a:t>
            </a:r>
            <a:r>
              <a:rPr lang="en-US" dirty="0">
                <a:latin typeface="Dutch801 Rm BT" panose="02020603060505020304" pitchFamily="18" charset="0"/>
                <a:cs typeface="Calibri"/>
              </a:rPr>
              <a:t> de </a:t>
            </a:r>
            <a:r>
              <a:rPr lang="en-US" dirty="0" err="1">
                <a:latin typeface="Dutch801 Rm BT" panose="02020603060505020304" pitchFamily="18" charset="0"/>
                <a:cs typeface="Calibri"/>
              </a:rPr>
              <a:t>transmisión</a:t>
            </a:r>
            <a:r>
              <a:rPr lang="en-US" dirty="0">
                <a:latin typeface="Dutch801 Rm BT" panose="02020603060505020304" pitchFamily="18" charset="0"/>
                <a:cs typeface="Calibri"/>
              </a:rPr>
              <a:t> lineal: </a:t>
            </a:r>
            <a:r>
              <a:rPr lang="en-US" dirty="0" err="1">
                <a:latin typeface="Dutch801 Rm BT" panose="02020603060505020304" pitchFamily="18" charset="0"/>
                <a:cs typeface="Calibri"/>
              </a:rPr>
              <a:t>en</a:t>
            </a:r>
            <a:r>
              <a:rPr lang="en-US" dirty="0">
                <a:latin typeface="Dutch801 Rm BT" panose="02020603060505020304" pitchFamily="18" charset="0"/>
                <a:cs typeface="Calibri"/>
              </a:rPr>
              <a:t> </a:t>
            </a:r>
            <a:r>
              <a:rPr lang="en-US" dirty="0" err="1">
                <a:latin typeface="Dutch801 Rm BT" panose="02020603060505020304" pitchFamily="18" charset="0"/>
                <a:cs typeface="Calibri"/>
              </a:rPr>
              <a:t>este</a:t>
            </a:r>
            <a:r>
              <a:rPr lang="en-US" dirty="0">
                <a:latin typeface="Dutch801 Rm BT" panose="02020603060505020304" pitchFamily="18" charset="0"/>
                <a:cs typeface="Calibri"/>
              </a:rPr>
              <a:t> </a:t>
            </a:r>
            <a:r>
              <a:rPr lang="en-US" dirty="0" err="1">
                <a:latin typeface="Dutch801 Rm BT" panose="02020603060505020304" pitchFamily="18" charset="0"/>
                <a:cs typeface="Calibri"/>
              </a:rPr>
              <a:t>caso</a:t>
            </a:r>
            <a:r>
              <a:rPr lang="en-US" dirty="0">
                <a:latin typeface="Dutch801 Rm BT" panose="02020603060505020304" pitchFamily="18" charset="0"/>
                <a:cs typeface="Calibri"/>
              </a:rPr>
              <a:t>, el </a:t>
            </a:r>
            <a:r>
              <a:rPr lang="en-US" dirty="0" err="1">
                <a:latin typeface="Dutch801 Rm BT" panose="02020603060505020304" pitchFamily="18" charset="0"/>
                <a:cs typeface="Calibri"/>
              </a:rPr>
              <a:t>elemento</a:t>
            </a:r>
            <a:r>
              <a:rPr lang="en-US" dirty="0">
                <a:latin typeface="Dutch801 Rm BT" panose="02020603060505020304" pitchFamily="18" charset="0"/>
                <a:cs typeface="Calibri"/>
              </a:rPr>
              <a:t> de entrada y el </a:t>
            </a:r>
            <a:r>
              <a:rPr lang="en-US" dirty="0" err="1">
                <a:latin typeface="Dutch801 Rm BT" panose="02020603060505020304" pitchFamily="18" charset="0"/>
                <a:cs typeface="Calibri"/>
              </a:rPr>
              <a:t>elemento</a:t>
            </a:r>
            <a:r>
              <a:rPr lang="en-US" dirty="0">
                <a:latin typeface="Dutch801 Rm BT" panose="02020603060505020304" pitchFamily="18" charset="0"/>
                <a:cs typeface="Calibri"/>
              </a:rPr>
              <a:t> de </a:t>
            </a:r>
            <a:r>
              <a:rPr lang="en-US" dirty="0" err="1">
                <a:latin typeface="Dutch801 Rm BT" panose="02020603060505020304" pitchFamily="18" charset="0"/>
                <a:cs typeface="Calibri"/>
              </a:rPr>
              <a:t>salida</a:t>
            </a:r>
            <a:r>
              <a:rPr lang="en-US" dirty="0">
                <a:latin typeface="Dutch801 Rm BT" panose="02020603060505020304" pitchFamily="18" charset="0"/>
                <a:cs typeface="Calibri"/>
              </a:rPr>
              <a:t> </a:t>
            </a:r>
            <a:r>
              <a:rPr lang="en-US" dirty="0" err="1">
                <a:latin typeface="Dutch801 Rm BT" panose="02020603060505020304" pitchFamily="18" charset="0"/>
                <a:cs typeface="Calibri"/>
              </a:rPr>
              <a:t>tienen</a:t>
            </a:r>
            <a:r>
              <a:rPr lang="en-US" dirty="0">
                <a:latin typeface="Dutch801 Rm BT" panose="02020603060505020304" pitchFamily="18" charset="0"/>
                <a:cs typeface="Calibri"/>
              </a:rPr>
              <a:t> </a:t>
            </a:r>
            <a:r>
              <a:rPr lang="en-US" dirty="0" err="1">
                <a:latin typeface="Dutch801 Rm BT" panose="02020603060505020304" pitchFamily="18" charset="0"/>
                <a:cs typeface="Calibri"/>
              </a:rPr>
              <a:t>movimiento</a:t>
            </a:r>
            <a:r>
              <a:rPr lang="en-US" dirty="0">
                <a:latin typeface="Dutch801 Rm BT" panose="02020603060505020304" pitchFamily="18" charset="0"/>
                <a:cs typeface="Calibri"/>
              </a:rPr>
              <a:t> lineal. </a:t>
            </a:r>
            <a:r>
              <a:rPr lang="en-US" dirty="0" err="1">
                <a:latin typeface="Dutch801 Rm BT" panose="02020603060505020304" pitchFamily="18" charset="0"/>
                <a:cs typeface="Calibri"/>
              </a:rPr>
              <a:t>Ejemplo</a:t>
            </a:r>
            <a:r>
              <a:rPr lang="en-US" dirty="0">
                <a:latin typeface="Dutch801 Rm BT" panose="02020603060505020304" pitchFamily="18" charset="0"/>
                <a:cs typeface="Calibri"/>
              </a:rPr>
              <a:t>: La </a:t>
            </a:r>
            <a:r>
              <a:rPr lang="en-US" dirty="0" err="1">
                <a:latin typeface="Dutch801 Rm BT" panose="02020603060505020304" pitchFamily="18" charset="0"/>
                <a:cs typeface="Calibri"/>
              </a:rPr>
              <a:t>palanca</a:t>
            </a:r>
            <a:r>
              <a:rPr lang="en-US" dirty="0">
                <a:latin typeface="Dutch801 Rm BT" panose="02020603060505020304" pitchFamily="18" charset="0"/>
                <a:cs typeface="Calibri"/>
              </a:rPr>
              <a:t>.</a:t>
            </a:r>
            <a:endParaRPr lang="en-US" dirty="0">
              <a:latin typeface="Dutch801 Rm BT" panose="02020603060505020304" pitchFamily="18" charset="0"/>
              <a:ea typeface="Calibri"/>
              <a:cs typeface="Calibri"/>
            </a:endParaRPr>
          </a:p>
          <a:p>
            <a:pPr algn="just"/>
            <a:r>
              <a:rPr lang="en-US" dirty="0">
                <a:latin typeface="Dutch801 Rm BT" panose="02020603060505020304" pitchFamily="18" charset="0"/>
                <a:ea typeface="Calibri"/>
                <a:cs typeface="Calibri"/>
              </a:rPr>
              <a:t>Sistema de </a:t>
            </a:r>
            <a:r>
              <a:rPr lang="en-US" dirty="0" err="1">
                <a:latin typeface="Dutch801 Rm BT" panose="02020603060505020304" pitchFamily="18" charset="0"/>
                <a:ea typeface="Calibri"/>
                <a:cs typeface="Calibri"/>
              </a:rPr>
              <a:t>deposito</a:t>
            </a:r>
            <a:r>
              <a:rPr lang="en-US" dirty="0">
                <a:latin typeface="Dutch801 Rm BT" panose="02020603060505020304" pitchFamily="18" charset="0"/>
                <a:ea typeface="Calibri"/>
                <a:cs typeface="Calibri"/>
              </a:rPr>
              <a:t> </a:t>
            </a:r>
            <a:r>
              <a:rPr lang="en-US" dirty="0" err="1">
                <a:latin typeface="Dutch801 Rm BT" panose="02020603060505020304" pitchFamily="18" charset="0"/>
                <a:ea typeface="Calibri"/>
                <a:cs typeface="Calibri"/>
              </a:rPr>
              <a:t>unitario:</a:t>
            </a:r>
            <a:r>
              <a:rPr lang="en-US" dirty="0" err="1">
                <a:latin typeface="Dutch801 Rm BT" panose="02020603060505020304" pitchFamily="18" charset="0"/>
                <a:ea typeface="+mn-lt"/>
                <a:cs typeface="+mn-lt"/>
              </a:rPr>
              <a:t>está</a:t>
            </a:r>
            <a:r>
              <a:rPr lang="en-US" dirty="0">
                <a:latin typeface="Dutch801 Rm BT" panose="02020603060505020304" pitchFamily="18" charset="0"/>
                <a:ea typeface="+mn-lt"/>
                <a:cs typeface="+mn-lt"/>
              </a:rPr>
              <a:t> </a:t>
            </a:r>
            <a:r>
              <a:rPr lang="en-US" dirty="0" err="1">
                <a:latin typeface="Dutch801 Rm BT" panose="02020603060505020304" pitchFamily="18" charset="0"/>
                <a:ea typeface="+mn-lt"/>
                <a:cs typeface="+mn-lt"/>
              </a:rPr>
              <a:t>fabricado</a:t>
            </a:r>
            <a:r>
              <a:rPr lang="en-US" dirty="0">
                <a:latin typeface="Dutch801 Rm BT" panose="02020603060505020304" pitchFamily="18" charset="0"/>
                <a:ea typeface="+mn-lt"/>
                <a:cs typeface="+mn-lt"/>
              </a:rPr>
              <a:t> de </a:t>
            </a:r>
            <a:r>
              <a:rPr lang="en-US" dirty="0" err="1">
                <a:latin typeface="Dutch801 Rm BT" panose="02020603060505020304" pitchFamily="18" charset="0"/>
                <a:ea typeface="+mn-lt"/>
                <a:cs typeface="+mn-lt"/>
              </a:rPr>
              <a:t>tal</a:t>
            </a:r>
            <a:r>
              <a:rPr lang="en-US" dirty="0">
                <a:latin typeface="Dutch801 Rm BT" panose="02020603060505020304" pitchFamily="18" charset="0"/>
                <a:ea typeface="+mn-lt"/>
                <a:cs typeface="+mn-lt"/>
              </a:rPr>
              <a:t> </a:t>
            </a:r>
            <a:r>
              <a:rPr lang="en-US" dirty="0" err="1">
                <a:latin typeface="Dutch801 Rm BT" panose="02020603060505020304" pitchFamily="18" charset="0"/>
                <a:ea typeface="+mn-lt"/>
                <a:cs typeface="+mn-lt"/>
              </a:rPr>
              <a:t>manera</a:t>
            </a:r>
            <a:r>
              <a:rPr lang="en-US" dirty="0">
                <a:latin typeface="Dutch801 Rm BT" panose="02020603060505020304" pitchFamily="18" charset="0"/>
                <a:ea typeface="+mn-lt"/>
                <a:cs typeface="+mn-lt"/>
              </a:rPr>
              <a:t> que </a:t>
            </a:r>
            <a:r>
              <a:rPr lang="en-US" dirty="0" err="1">
                <a:latin typeface="Dutch801 Rm BT" panose="02020603060505020304" pitchFamily="18" charset="0"/>
                <a:ea typeface="+mn-lt"/>
                <a:cs typeface="+mn-lt"/>
              </a:rPr>
              <a:t>todos</a:t>
            </a:r>
            <a:r>
              <a:rPr lang="en-US" dirty="0">
                <a:latin typeface="Dutch801 Rm BT" panose="02020603060505020304" pitchFamily="18" charset="0"/>
                <a:ea typeface="+mn-lt"/>
                <a:cs typeface="+mn-lt"/>
              </a:rPr>
              <a:t> </a:t>
            </a:r>
            <a:r>
              <a:rPr lang="en-US" dirty="0" err="1">
                <a:latin typeface="Dutch801 Rm BT" panose="02020603060505020304" pitchFamily="18" charset="0"/>
                <a:ea typeface="+mn-lt"/>
                <a:cs typeface="+mn-lt"/>
              </a:rPr>
              <a:t>los</a:t>
            </a:r>
            <a:r>
              <a:rPr lang="en-US" dirty="0">
                <a:latin typeface="Dutch801 Rm BT" panose="02020603060505020304" pitchFamily="18" charset="0"/>
                <a:ea typeface="+mn-lt"/>
                <a:cs typeface="+mn-lt"/>
              </a:rPr>
              <a:t> </a:t>
            </a:r>
            <a:r>
              <a:rPr lang="en-US" dirty="0" err="1">
                <a:latin typeface="Dutch801 Rm BT" panose="02020603060505020304" pitchFamily="18" charset="0"/>
                <a:ea typeface="+mn-lt"/>
                <a:cs typeface="+mn-lt"/>
              </a:rPr>
              <a:t>elementos</a:t>
            </a:r>
            <a:r>
              <a:rPr lang="en-US" dirty="0">
                <a:latin typeface="Dutch801 Rm BT" panose="02020603060505020304" pitchFamily="18" charset="0"/>
                <a:ea typeface="+mn-lt"/>
                <a:cs typeface="+mn-lt"/>
              </a:rPr>
              <a:t> que lo </a:t>
            </a:r>
            <a:r>
              <a:rPr lang="en-US" dirty="0" err="1">
                <a:latin typeface="Dutch801 Rm BT" panose="02020603060505020304" pitchFamily="18" charset="0"/>
                <a:ea typeface="+mn-lt"/>
                <a:cs typeface="+mn-lt"/>
              </a:rPr>
              <a:t>componen</a:t>
            </a:r>
            <a:r>
              <a:rPr lang="en-US" dirty="0">
                <a:latin typeface="Dutch801 Rm BT" panose="02020603060505020304" pitchFamily="18" charset="0"/>
                <a:ea typeface="+mn-lt"/>
                <a:cs typeface="+mn-lt"/>
              </a:rPr>
              <a:t>, </a:t>
            </a:r>
            <a:r>
              <a:rPr lang="en-US" dirty="0" err="1">
                <a:latin typeface="Dutch801 Rm BT" panose="02020603060505020304" pitchFamily="18" charset="0"/>
                <a:ea typeface="+mn-lt"/>
                <a:cs typeface="+mn-lt"/>
              </a:rPr>
              <a:t>estan</a:t>
            </a:r>
            <a:r>
              <a:rPr lang="en-US" dirty="0">
                <a:latin typeface="Dutch801 Rm BT" panose="02020603060505020304" pitchFamily="18" charset="0"/>
                <a:ea typeface="+mn-lt"/>
                <a:cs typeface="+mn-lt"/>
              </a:rPr>
              <a:t> </a:t>
            </a:r>
            <a:r>
              <a:rPr lang="en-US" dirty="0" err="1">
                <a:latin typeface="Dutch801 Rm BT" panose="02020603060505020304" pitchFamily="18" charset="0"/>
                <a:ea typeface="+mn-lt"/>
                <a:cs typeface="+mn-lt"/>
              </a:rPr>
              <a:t>posicionados</a:t>
            </a:r>
            <a:r>
              <a:rPr lang="en-US" dirty="0">
                <a:latin typeface="Dutch801 Rm BT" panose="02020603060505020304" pitchFamily="18" charset="0"/>
                <a:ea typeface="+mn-lt"/>
                <a:cs typeface="+mn-lt"/>
              </a:rPr>
              <a:t> </a:t>
            </a:r>
            <a:r>
              <a:rPr lang="en-US" dirty="0" err="1">
                <a:latin typeface="Dutch801 Rm BT" panose="02020603060505020304" pitchFamily="18" charset="0"/>
                <a:ea typeface="+mn-lt"/>
                <a:cs typeface="+mn-lt"/>
              </a:rPr>
              <a:t>en</a:t>
            </a:r>
            <a:r>
              <a:rPr lang="en-US" dirty="0">
                <a:latin typeface="Dutch801 Rm BT" panose="02020603060505020304" pitchFamily="18" charset="0"/>
                <a:ea typeface="+mn-lt"/>
                <a:cs typeface="+mn-lt"/>
              </a:rPr>
              <a:t> </a:t>
            </a:r>
            <a:r>
              <a:rPr lang="en-US" dirty="0" err="1">
                <a:latin typeface="Dutch801 Rm BT" panose="02020603060505020304" pitchFamily="18" charset="0"/>
                <a:ea typeface="+mn-lt"/>
                <a:cs typeface="+mn-lt"/>
              </a:rPr>
              <a:t>una</a:t>
            </a:r>
            <a:r>
              <a:rPr lang="en-US" dirty="0">
                <a:latin typeface="Dutch801 Rm BT" panose="02020603060505020304" pitchFamily="18" charset="0"/>
                <a:ea typeface="+mn-lt"/>
                <a:cs typeface="+mn-lt"/>
              </a:rPr>
              <a:t> sola </a:t>
            </a:r>
            <a:r>
              <a:rPr lang="en-US" dirty="0" err="1">
                <a:latin typeface="Dutch801 Rm BT" panose="02020603060505020304" pitchFamily="18" charset="0"/>
                <a:ea typeface="+mn-lt"/>
                <a:cs typeface="+mn-lt"/>
              </a:rPr>
              <a:t>unidad</a:t>
            </a:r>
            <a:endParaRPr lang="en-US" dirty="0">
              <a:latin typeface="Dutch801 Rm BT" panose="02020603060505020304" pitchFamily="18" charset="0"/>
              <a:ea typeface="+mn-lt"/>
              <a:cs typeface="+mn-lt"/>
            </a:endParaRPr>
          </a:p>
          <a:p>
            <a:pPr algn="just"/>
            <a:r>
              <a:rPr lang="en-US" dirty="0">
                <a:latin typeface="Dutch801 Rm BT" panose="02020603060505020304" pitchFamily="18" charset="0"/>
                <a:ea typeface="Calibri"/>
                <a:cs typeface="Calibri"/>
              </a:rPr>
              <a:t>El </a:t>
            </a:r>
            <a:r>
              <a:rPr lang="en-US" dirty="0" err="1">
                <a:latin typeface="Dutch801 Rm BT" panose="02020603060505020304" pitchFamily="18" charset="0"/>
                <a:ea typeface="Calibri"/>
                <a:cs typeface="Calibri"/>
              </a:rPr>
              <a:t>sistema</a:t>
            </a:r>
            <a:r>
              <a:rPr lang="en-US" dirty="0">
                <a:latin typeface="Dutch801 Rm BT" panose="02020603060505020304" pitchFamily="18" charset="0"/>
                <a:ea typeface="Calibri"/>
                <a:cs typeface="Calibri"/>
              </a:rPr>
              <a:t> </a:t>
            </a:r>
            <a:r>
              <a:rPr lang="en-US" dirty="0" err="1">
                <a:latin typeface="Dutch801 Rm BT" panose="02020603060505020304" pitchFamily="18" charset="0"/>
                <a:ea typeface="Calibri"/>
                <a:cs typeface="Calibri"/>
              </a:rPr>
              <a:t>biela-manivela</a:t>
            </a:r>
            <a:r>
              <a:rPr lang="en-US" dirty="0">
                <a:latin typeface="Dutch801 Rm BT" panose="02020603060505020304" pitchFamily="18" charset="0"/>
                <a:ea typeface="Calibri"/>
                <a:cs typeface="Calibri"/>
              </a:rPr>
              <a:t> </a:t>
            </a:r>
            <a:r>
              <a:rPr lang="en-US" dirty="0" err="1">
                <a:latin typeface="Dutch801 Rm BT" panose="02020603060505020304" pitchFamily="18" charset="0"/>
                <a:ea typeface="Calibri"/>
                <a:cs typeface="Calibri"/>
              </a:rPr>
              <a:t>es</a:t>
            </a:r>
            <a:r>
              <a:rPr lang="en-US" dirty="0">
                <a:latin typeface="Dutch801 Rm BT" panose="02020603060505020304" pitchFamily="18" charset="0"/>
                <a:ea typeface="Calibri"/>
                <a:cs typeface="Calibri"/>
              </a:rPr>
              <a:t> un </a:t>
            </a:r>
            <a:r>
              <a:rPr lang="en-US" dirty="0" err="1">
                <a:latin typeface="Dutch801 Rm BT" panose="02020603060505020304" pitchFamily="18" charset="0"/>
                <a:ea typeface="Calibri"/>
                <a:cs typeface="Calibri"/>
              </a:rPr>
              <a:t>mecanismo</a:t>
            </a:r>
            <a:r>
              <a:rPr lang="en-US" dirty="0">
                <a:latin typeface="Dutch801 Rm BT" panose="02020603060505020304" pitchFamily="18" charset="0"/>
                <a:ea typeface="Calibri"/>
                <a:cs typeface="Calibri"/>
              </a:rPr>
              <a:t> </a:t>
            </a:r>
            <a:r>
              <a:rPr lang="en-US" dirty="0" err="1">
                <a:latin typeface="Dutch801 Rm BT" panose="02020603060505020304" pitchFamily="18" charset="0"/>
                <a:ea typeface="Calibri"/>
                <a:cs typeface="Calibri"/>
              </a:rPr>
              <a:t>articulado</a:t>
            </a:r>
            <a:r>
              <a:rPr lang="en-US" dirty="0">
                <a:latin typeface="Dutch801 Rm BT" panose="02020603060505020304" pitchFamily="18" charset="0"/>
                <a:ea typeface="Calibri"/>
                <a:cs typeface="Calibri"/>
              </a:rPr>
              <a:t> </a:t>
            </a:r>
            <a:r>
              <a:rPr lang="en-US" dirty="0" err="1">
                <a:latin typeface="Dutch801 Rm BT" panose="02020603060505020304" pitchFamily="18" charset="0"/>
                <a:ea typeface="Calibri"/>
                <a:cs typeface="Calibri"/>
              </a:rPr>
              <a:t>plano</a:t>
            </a:r>
            <a:r>
              <a:rPr lang="en-US" dirty="0">
                <a:latin typeface="Dutch801 Rm BT" panose="02020603060505020304" pitchFamily="18" charset="0"/>
                <a:ea typeface="Calibri"/>
                <a:cs typeface="Calibri"/>
              </a:rPr>
              <a:t> </a:t>
            </a:r>
            <a:r>
              <a:rPr lang="en-US" dirty="0" err="1">
                <a:latin typeface="Dutch801 Rm BT" panose="02020603060505020304" pitchFamily="18" charset="0"/>
                <a:ea typeface="Calibri"/>
                <a:cs typeface="Calibri"/>
              </a:rPr>
              <a:t>constituido</a:t>
            </a:r>
            <a:r>
              <a:rPr lang="en-US" dirty="0">
                <a:latin typeface="Dutch801 Rm BT" panose="02020603060505020304" pitchFamily="18" charset="0"/>
                <a:ea typeface="Calibri"/>
                <a:cs typeface="Calibri"/>
              </a:rPr>
              <a:t> </a:t>
            </a:r>
            <a:r>
              <a:rPr lang="en-US" dirty="0" err="1">
                <a:latin typeface="Dutch801 Rm BT" panose="02020603060505020304" pitchFamily="18" charset="0"/>
                <a:ea typeface="Calibri"/>
                <a:cs typeface="Calibri"/>
              </a:rPr>
              <a:t>por</a:t>
            </a:r>
            <a:r>
              <a:rPr lang="en-US" dirty="0">
                <a:latin typeface="Dutch801 Rm BT" panose="02020603060505020304" pitchFamily="18" charset="0"/>
                <a:ea typeface="Calibri"/>
                <a:cs typeface="Calibri"/>
              </a:rPr>
              <a:t> </a:t>
            </a:r>
            <a:r>
              <a:rPr lang="en-US" dirty="0" err="1">
                <a:latin typeface="Dutch801 Rm BT" panose="02020603060505020304" pitchFamily="18" charset="0"/>
                <a:ea typeface="Calibri"/>
                <a:cs typeface="Calibri"/>
              </a:rPr>
              <a:t>cuatro</a:t>
            </a:r>
            <a:r>
              <a:rPr lang="en-US" dirty="0">
                <a:latin typeface="Dutch801 Rm BT" panose="02020603060505020304" pitchFamily="18" charset="0"/>
                <a:ea typeface="Calibri"/>
                <a:cs typeface="Calibri"/>
              </a:rPr>
              <a:t> </a:t>
            </a:r>
            <a:r>
              <a:rPr lang="en-US" dirty="0" err="1">
                <a:latin typeface="Dutch801 Rm BT" panose="02020603060505020304" pitchFamily="18" charset="0"/>
                <a:ea typeface="Calibri"/>
                <a:cs typeface="Calibri"/>
              </a:rPr>
              <a:t>elementos</a:t>
            </a:r>
            <a:r>
              <a:rPr lang="en-US" dirty="0">
                <a:latin typeface="Dutch801 Rm BT" panose="02020603060505020304" pitchFamily="18" charset="0"/>
                <a:ea typeface="Calibri"/>
                <a:cs typeface="Calibri"/>
              </a:rPr>
              <a:t>: </a:t>
            </a:r>
            <a:r>
              <a:rPr lang="en-US" dirty="0" err="1">
                <a:latin typeface="Dutch801 Rm BT" panose="02020603060505020304" pitchFamily="18" charset="0"/>
                <a:ea typeface="Calibri"/>
                <a:cs typeface="Calibri"/>
              </a:rPr>
              <a:t>soporte</a:t>
            </a:r>
            <a:r>
              <a:rPr lang="en-US" dirty="0">
                <a:latin typeface="Dutch801 Rm BT" panose="02020603060505020304" pitchFamily="18" charset="0"/>
                <a:ea typeface="Calibri"/>
                <a:cs typeface="Calibri"/>
              </a:rPr>
              <a:t>, </a:t>
            </a:r>
            <a:r>
              <a:rPr lang="en-US" dirty="0" err="1">
                <a:latin typeface="Dutch801 Rm BT" panose="02020603060505020304" pitchFamily="18" charset="0"/>
                <a:ea typeface="Calibri"/>
                <a:cs typeface="Calibri"/>
              </a:rPr>
              <a:t>manivela</a:t>
            </a:r>
            <a:r>
              <a:rPr lang="en-US" dirty="0">
                <a:latin typeface="Dutch801 Rm BT" panose="02020603060505020304" pitchFamily="18" charset="0"/>
                <a:ea typeface="Calibri"/>
                <a:cs typeface="Calibri"/>
              </a:rPr>
              <a:t>, </a:t>
            </a:r>
            <a:r>
              <a:rPr lang="en-US" dirty="0" err="1">
                <a:latin typeface="Dutch801 Rm BT" panose="02020603060505020304" pitchFamily="18" charset="0"/>
                <a:ea typeface="Calibri"/>
                <a:cs typeface="Calibri"/>
              </a:rPr>
              <a:t>biela</a:t>
            </a:r>
            <a:r>
              <a:rPr lang="en-US" dirty="0">
                <a:latin typeface="Dutch801 Rm BT" panose="02020603060505020304" pitchFamily="18" charset="0"/>
                <a:ea typeface="Calibri"/>
                <a:cs typeface="Calibri"/>
              </a:rPr>
              <a:t> y </a:t>
            </a:r>
            <a:r>
              <a:rPr lang="en-US" dirty="0" err="1">
                <a:latin typeface="Dutch801 Rm BT" panose="02020603060505020304" pitchFamily="18" charset="0"/>
                <a:ea typeface="Calibri"/>
                <a:cs typeface="Calibri"/>
              </a:rPr>
              <a:t>pistón</a:t>
            </a:r>
            <a:r>
              <a:rPr lang="en-US" dirty="0">
                <a:latin typeface="Dutch801 Rm BT" panose="02020603060505020304" pitchFamily="18" charset="0"/>
                <a:ea typeface="Calibri"/>
                <a:cs typeface="Calibri"/>
              </a:rPr>
              <a:t>. El </a:t>
            </a:r>
            <a:r>
              <a:rPr lang="en-US" dirty="0" err="1">
                <a:latin typeface="Dutch801 Rm BT" panose="02020603060505020304" pitchFamily="18" charset="0"/>
                <a:ea typeface="Calibri"/>
                <a:cs typeface="Calibri"/>
              </a:rPr>
              <a:t>objetivo</a:t>
            </a:r>
            <a:r>
              <a:rPr lang="en-US" dirty="0">
                <a:latin typeface="Dutch801 Rm BT" panose="02020603060505020304" pitchFamily="18" charset="0"/>
                <a:ea typeface="Calibri"/>
                <a:cs typeface="Calibri"/>
              </a:rPr>
              <a:t> de </a:t>
            </a:r>
            <a:r>
              <a:rPr lang="en-US" dirty="0" err="1">
                <a:latin typeface="Dutch801 Rm BT" panose="02020603060505020304" pitchFamily="18" charset="0"/>
                <a:ea typeface="Calibri"/>
                <a:cs typeface="Calibri"/>
              </a:rPr>
              <a:t>este</a:t>
            </a:r>
            <a:r>
              <a:rPr lang="en-US" dirty="0">
                <a:latin typeface="Dutch801 Rm BT" panose="02020603060505020304" pitchFamily="18" charset="0"/>
                <a:ea typeface="Calibri"/>
                <a:cs typeface="Calibri"/>
              </a:rPr>
              <a:t> </a:t>
            </a:r>
            <a:r>
              <a:rPr lang="en-US" dirty="0" err="1">
                <a:latin typeface="Dutch801 Rm BT" panose="02020603060505020304" pitchFamily="18" charset="0"/>
                <a:ea typeface="Calibri"/>
                <a:cs typeface="Calibri"/>
              </a:rPr>
              <a:t>mecanismo</a:t>
            </a:r>
            <a:r>
              <a:rPr lang="en-US" dirty="0">
                <a:latin typeface="Dutch801 Rm BT" panose="02020603060505020304" pitchFamily="18" charset="0"/>
                <a:ea typeface="Calibri"/>
                <a:cs typeface="Calibri"/>
              </a:rPr>
              <a:t> </a:t>
            </a:r>
            <a:r>
              <a:rPr lang="en-US" dirty="0" err="1">
                <a:latin typeface="Dutch801 Rm BT" panose="02020603060505020304" pitchFamily="18" charset="0"/>
                <a:ea typeface="Calibri"/>
                <a:cs typeface="Calibri"/>
              </a:rPr>
              <a:t>es</a:t>
            </a:r>
            <a:r>
              <a:rPr lang="en-US" dirty="0">
                <a:latin typeface="Dutch801 Rm BT" panose="02020603060505020304" pitchFamily="18" charset="0"/>
                <a:ea typeface="Calibri"/>
                <a:cs typeface="Calibri"/>
              </a:rPr>
              <a:t> </a:t>
            </a:r>
            <a:r>
              <a:rPr lang="en-US" dirty="0" err="1">
                <a:latin typeface="Dutch801 Rm BT" panose="02020603060505020304" pitchFamily="18" charset="0"/>
                <a:ea typeface="Calibri"/>
                <a:cs typeface="Calibri"/>
              </a:rPr>
              <a:t>transformar</a:t>
            </a:r>
            <a:r>
              <a:rPr lang="en-US" dirty="0">
                <a:latin typeface="Dutch801 Rm BT" panose="02020603060505020304" pitchFamily="18" charset="0"/>
                <a:ea typeface="Calibri"/>
                <a:cs typeface="Calibri"/>
              </a:rPr>
              <a:t> un </a:t>
            </a:r>
            <a:r>
              <a:rPr lang="en-US" dirty="0" err="1">
                <a:latin typeface="Dutch801 Rm BT" panose="02020603060505020304" pitchFamily="18" charset="0"/>
                <a:ea typeface="Calibri"/>
                <a:cs typeface="Calibri"/>
              </a:rPr>
              <a:t>movimiento</a:t>
            </a:r>
            <a:r>
              <a:rPr lang="en-US" dirty="0">
                <a:latin typeface="Dutch801 Rm BT" panose="02020603060505020304" pitchFamily="18" charset="0"/>
                <a:ea typeface="Calibri"/>
                <a:cs typeface="Calibri"/>
              </a:rPr>
              <a:t> </a:t>
            </a:r>
            <a:r>
              <a:rPr lang="en-US" dirty="0" err="1">
                <a:latin typeface="Dutch801 Rm BT" panose="02020603060505020304" pitchFamily="18" charset="0"/>
                <a:ea typeface="Calibri"/>
                <a:cs typeface="Calibri"/>
              </a:rPr>
              <a:t>rectilíneo</a:t>
            </a:r>
            <a:r>
              <a:rPr lang="en-US" dirty="0">
                <a:latin typeface="Dutch801 Rm BT" panose="02020603060505020304" pitchFamily="18" charset="0"/>
                <a:ea typeface="Calibri"/>
                <a:cs typeface="Calibri"/>
              </a:rPr>
              <a:t> </a:t>
            </a:r>
            <a:r>
              <a:rPr lang="en-US" dirty="0" err="1">
                <a:latin typeface="Dutch801 Rm BT" panose="02020603060505020304" pitchFamily="18" charset="0"/>
                <a:ea typeface="Calibri"/>
                <a:cs typeface="Calibri"/>
              </a:rPr>
              <a:t>en</a:t>
            </a:r>
            <a:r>
              <a:rPr lang="en-US" dirty="0">
                <a:latin typeface="Dutch801 Rm BT" panose="02020603060505020304" pitchFamily="18" charset="0"/>
                <a:ea typeface="Calibri"/>
                <a:cs typeface="Calibri"/>
              </a:rPr>
              <a:t> </a:t>
            </a:r>
            <a:r>
              <a:rPr lang="en-US" dirty="0" err="1">
                <a:latin typeface="Dutch801 Rm BT" panose="02020603060505020304" pitchFamily="18" charset="0"/>
                <a:ea typeface="Calibri"/>
                <a:cs typeface="Calibri"/>
              </a:rPr>
              <a:t>otro</a:t>
            </a:r>
            <a:r>
              <a:rPr lang="en-US" dirty="0">
                <a:latin typeface="Dutch801 Rm BT" panose="02020603060505020304" pitchFamily="18" charset="0"/>
                <a:ea typeface="Calibri"/>
                <a:cs typeface="Calibri"/>
              </a:rPr>
              <a:t> circular </a:t>
            </a:r>
            <a:r>
              <a:rPr lang="en-US" dirty="0" err="1">
                <a:latin typeface="Dutch801 Rm BT" panose="02020603060505020304" pitchFamily="18" charset="0"/>
                <a:ea typeface="Calibri"/>
                <a:cs typeface="Calibri"/>
              </a:rPr>
              <a:t>oviceversa</a:t>
            </a:r>
            <a:r>
              <a:rPr lang="en-US" dirty="0">
                <a:latin typeface="Dutch801 Rm BT" panose="02020603060505020304" pitchFamily="18" charset="0"/>
                <a:ea typeface="Calibri"/>
                <a:cs typeface="Calibri"/>
              </a:rPr>
              <a:t>.</a:t>
            </a:r>
          </a:p>
          <a:p>
            <a:pPr algn="just"/>
            <a:r>
              <a:rPr lang="en-US" dirty="0" err="1">
                <a:latin typeface="Dutch801 Rm BT" panose="02020603060505020304" pitchFamily="18" charset="0"/>
                <a:ea typeface="+mn-lt"/>
                <a:cs typeface="+mn-lt"/>
              </a:rPr>
              <a:t>Mecanismos</a:t>
            </a:r>
            <a:r>
              <a:rPr lang="en-US" dirty="0">
                <a:latin typeface="Dutch801 Rm BT" panose="02020603060505020304" pitchFamily="18" charset="0"/>
                <a:ea typeface="+mn-lt"/>
                <a:cs typeface="+mn-lt"/>
              </a:rPr>
              <a:t> de </a:t>
            </a:r>
            <a:r>
              <a:rPr lang="en-US" dirty="0" err="1">
                <a:latin typeface="Dutch801 Rm BT" panose="02020603060505020304" pitchFamily="18" charset="0"/>
                <a:ea typeface="+mn-lt"/>
                <a:cs typeface="+mn-lt"/>
              </a:rPr>
              <a:t>transmisión</a:t>
            </a:r>
            <a:r>
              <a:rPr lang="en-US" dirty="0">
                <a:latin typeface="Dutch801 Rm BT" panose="02020603060505020304" pitchFamily="18" charset="0"/>
                <a:ea typeface="+mn-lt"/>
                <a:cs typeface="+mn-lt"/>
              </a:rPr>
              <a:t> circular: Son </a:t>
            </a:r>
            <a:r>
              <a:rPr lang="en-US" dirty="0" err="1">
                <a:latin typeface="Dutch801 Rm BT" panose="02020603060505020304" pitchFamily="18" charset="0"/>
                <a:ea typeface="+mn-lt"/>
                <a:cs typeface="+mn-lt"/>
              </a:rPr>
              <a:t>los</a:t>
            </a:r>
            <a:r>
              <a:rPr lang="en-US" dirty="0">
                <a:latin typeface="Dutch801 Rm BT" panose="02020603060505020304" pitchFamily="18" charset="0"/>
                <a:ea typeface="+mn-lt"/>
                <a:cs typeface="+mn-lt"/>
              </a:rPr>
              <a:t> que </a:t>
            </a:r>
            <a:r>
              <a:rPr lang="en-US" dirty="0" err="1">
                <a:latin typeface="Dutch801 Rm BT" panose="02020603060505020304" pitchFamily="18" charset="0"/>
                <a:ea typeface="+mn-lt"/>
                <a:cs typeface="+mn-lt"/>
              </a:rPr>
              <a:t>llevan</a:t>
            </a:r>
            <a:r>
              <a:rPr lang="en-US" dirty="0">
                <a:latin typeface="Dutch801 Rm BT" panose="02020603060505020304" pitchFamily="18" charset="0"/>
                <a:ea typeface="+mn-lt"/>
                <a:cs typeface="+mn-lt"/>
              </a:rPr>
              <a:t> a </a:t>
            </a:r>
            <a:r>
              <a:rPr lang="en-US" dirty="0" err="1">
                <a:latin typeface="Dutch801 Rm BT" panose="02020603060505020304" pitchFamily="18" charset="0"/>
                <a:ea typeface="+mn-lt"/>
                <a:cs typeface="+mn-lt"/>
              </a:rPr>
              <a:t>cabo</a:t>
            </a:r>
            <a:r>
              <a:rPr lang="en-US" dirty="0">
                <a:latin typeface="Dutch801 Rm BT" panose="02020603060505020304" pitchFamily="18" charset="0"/>
                <a:ea typeface="+mn-lt"/>
                <a:cs typeface="+mn-lt"/>
              </a:rPr>
              <a:t> el </a:t>
            </a:r>
            <a:r>
              <a:rPr lang="en-US" dirty="0" err="1">
                <a:latin typeface="Dutch801 Rm BT" panose="02020603060505020304" pitchFamily="18" charset="0"/>
                <a:ea typeface="+mn-lt"/>
                <a:cs typeface="+mn-lt"/>
              </a:rPr>
              <a:t>movimiento</a:t>
            </a:r>
            <a:r>
              <a:rPr lang="en-US" dirty="0">
                <a:latin typeface="Dutch801 Rm BT" panose="02020603060505020304" pitchFamily="18" charset="0"/>
                <a:ea typeface="+mn-lt"/>
                <a:cs typeface="+mn-lt"/>
              </a:rPr>
              <a:t> </a:t>
            </a:r>
            <a:r>
              <a:rPr lang="en-US" dirty="0" err="1">
                <a:latin typeface="Dutch801 Rm BT" panose="02020603060505020304" pitchFamily="18" charset="0"/>
                <a:ea typeface="+mn-lt"/>
                <a:cs typeface="+mn-lt"/>
              </a:rPr>
              <a:t>por</a:t>
            </a:r>
            <a:r>
              <a:rPr lang="en-US" dirty="0">
                <a:latin typeface="Dutch801 Rm BT" panose="02020603060505020304" pitchFamily="18" charset="0"/>
                <a:ea typeface="+mn-lt"/>
                <a:cs typeface="+mn-lt"/>
              </a:rPr>
              <a:t> </a:t>
            </a:r>
            <a:r>
              <a:rPr lang="en-US" dirty="0" err="1">
                <a:latin typeface="Dutch801 Rm BT" panose="02020603060505020304" pitchFamily="18" charset="0"/>
                <a:ea typeface="+mn-lt"/>
                <a:cs typeface="+mn-lt"/>
              </a:rPr>
              <a:t>medio</a:t>
            </a:r>
            <a:r>
              <a:rPr lang="en-US" dirty="0">
                <a:latin typeface="Dutch801 Rm BT" panose="02020603060505020304" pitchFamily="18" charset="0"/>
                <a:ea typeface="+mn-lt"/>
                <a:cs typeface="+mn-lt"/>
              </a:rPr>
              <a:t> de un </a:t>
            </a:r>
            <a:r>
              <a:rPr lang="en-US" dirty="0" err="1">
                <a:latin typeface="Dutch801 Rm BT" panose="02020603060505020304" pitchFamily="18" charset="0"/>
                <a:ea typeface="+mn-lt"/>
                <a:cs typeface="+mn-lt"/>
              </a:rPr>
              <a:t>sistema</a:t>
            </a:r>
            <a:r>
              <a:rPr lang="en-US" dirty="0">
                <a:latin typeface="Dutch801 Rm BT" panose="02020603060505020304" pitchFamily="18" charset="0"/>
                <a:ea typeface="+mn-lt"/>
                <a:cs typeface="+mn-lt"/>
              </a:rPr>
              <a:t> </a:t>
            </a:r>
            <a:r>
              <a:rPr lang="en-US" dirty="0" err="1">
                <a:latin typeface="Dutch801 Rm BT" panose="02020603060505020304" pitchFamily="18" charset="0"/>
                <a:ea typeface="+mn-lt"/>
                <a:cs typeface="+mn-lt"/>
              </a:rPr>
              <a:t>dpoleas</a:t>
            </a:r>
            <a:r>
              <a:rPr lang="en-US" dirty="0">
                <a:latin typeface="Dutch801 Rm BT" panose="02020603060505020304" pitchFamily="18" charset="0"/>
                <a:ea typeface="+mn-lt"/>
                <a:cs typeface="+mn-lt"/>
              </a:rPr>
              <a:t> con </a:t>
            </a:r>
            <a:r>
              <a:rPr lang="en-US" dirty="0" err="1">
                <a:latin typeface="Dutch801 Rm BT" panose="02020603060505020304" pitchFamily="18" charset="0"/>
                <a:ea typeface="+mn-lt"/>
                <a:cs typeface="+mn-lt"/>
              </a:rPr>
              <a:t>correa</a:t>
            </a:r>
            <a:r>
              <a:rPr lang="en-US" dirty="0">
                <a:latin typeface="Dutch801 Rm BT" panose="02020603060505020304" pitchFamily="18" charset="0"/>
                <a:ea typeface="+mn-lt"/>
                <a:cs typeface="+mn-lt"/>
              </a:rPr>
              <a:t>, </a:t>
            </a:r>
            <a:r>
              <a:rPr lang="en-US" dirty="0" err="1">
                <a:latin typeface="Dutch801 Rm BT" panose="02020603060505020304" pitchFamily="18" charset="0"/>
                <a:ea typeface="+mn-lt"/>
                <a:cs typeface="+mn-lt"/>
              </a:rPr>
              <a:t>por</a:t>
            </a:r>
            <a:r>
              <a:rPr lang="en-US" dirty="0">
                <a:latin typeface="Dutch801 Rm BT" panose="02020603060505020304" pitchFamily="18" charset="0"/>
                <a:ea typeface="+mn-lt"/>
                <a:cs typeface="+mn-lt"/>
              </a:rPr>
              <a:t> </a:t>
            </a:r>
            <a:r>
              <a:rPr lang="en-US" dirty="0" err="1">
                <a:latin typeface="Dutch801 Rm BT" panose="02020603060505020304" pitchFamily="18" charset="0"/>
                <a:ea typeface="+mn-lt"/>
                <a:cs typeface="+mn-lt"/>
              </a:rPr>
              <a:t>ruedas</a:t>
            </a:r>
            <a:r>
              <a:rPr lang="en-US" dirty="0">
                <a:latin typeface="Dutch801 Rm BT" panose="02020603060505020304" pitchFamily="18" charset="0"/>
                <a:ea typeface="+mn-lt"/>
                <a:cs typeface="+mn-lt"/>
              </a:rPr>
              <a:t> de </a:t>
            </a:r>
            <a:r>
              <a:rPr lang="en-US" dirty="0" err="1">
                <a:latin typeface="Dutch801 Rm BT" panose="02020603060505020304" pitchFamily="18" charset="0"/>
                <a:ea typeface="+mn-lt"/>
                <a:cs typeface="+mn-lt"/>
              </a:rPr>
              <a:t>fricción</a:t>
            </a:r>
            <a:r>
              <a:rPr lang="en-US" dirty="0">
                <a:latin typeface="Dutch801 Rm BT" panose="02020603060505020304" pitchFamily="18" charset="0"/>
                <a:ea typeface="+mn-lt"/>
                <a:cs typeface="+mn-lt"/>
              </a:rPr>
              <a:t>,  un </a:t>
            </a:r>
            <a:r>
              <a:rPr lang="en-US" dirty="0" err="1">
                <a:latin typeface="Dutch801 Rm BT" panose="02020603060505020304" pitchFamily="18" charset="0"/>
                <a:ea typeface="+mn-lt"/>
                <a:cs typeface="+mn-lt"/>
              </a:rPr>
              <a:t>tren</a:t>
            </a:r>
            <a:r>
              <a:rPr lang="en-US" dirty="0">
                <a:latin typeface="Dutch801 Rm BT" panose="02020603060505020304" pitchFamily="18" charset="0"/>
                <a:ea typeface="+mn-lt"/>
                <a:cs typeface="+mn-lt"/>
              </a:rPr>
              <a:t> de </a:t>
            </a:r>
            <a:r>
              <a:rPr lang="en-US" dirty="0" err="1">
                <a:latin typeface="Dutch801 Rm BT" panose="02020603060505020304" pitchFamily="18" charset="0"/>
                <a:ea typeface="+mn-lt"/>
                <a:cs typeface="+mn-lt"/>
              </a:rPr>
              <a:t>poleas</a:t>
            </a:r>
            <a:r>
              <a:rPr lang="en-US" dirty="0">
                <a:latin typeface="Dutch801 Rm BT" panose="02020603060505020304" pitchFamily="18" charset="0"/>
                <a:ea typeface="+mn-lt"/>
                <a:cs typeface="+mn-lt"/>
              </a:rPr>
              <a:t>, de un </a:t>
            </a:r>
            <a:r>
              <a:rPr lang="en-US" dirty="0" err="1">
                <a:latin typeface="Dutch801 Rm BT" panose="02020603060505020304" pitchFamily="18" charset="0"/>
                <a:ea typeface="+mn-lt"/>
                <a:cs typeface="+mn-lt"/>
              </a:rPr>
              <a:t>tornillo</a:t>
            </a:r>
            <a:r>
              <a:rPr lang="en-US" dirty="0">
                <a:latin typeface="Dutch801 Rm BT" panose="02020603060505020304" pitchFamily="18" charset="0"/>
                <a:ea typeface="+mn-lt"/>
                <a:cs typeface="+mn-lt"/>
              </a:rPr>
              <a:t>, con </a:t>
            </a:r>
            <a:r>
              <a:rPr lang="en-US" dirty="0" err="1">
                <a:latin typeface="Dutch801 Rm BT" panose="02020603060505020304" pitchFamily="18" charset="0"/>
                <a:ea typeface="+mn-lt"/>
                <a:cs typeface="+mn-lt"/>
              </a:rPr>
              <a:t>engranes</a:t>
            </a:r>
            <a:r>
              <a:rPr lang="en-US" dirty="0">
                <a:latin typeface="Dutch801 Rm BT" panose="02020603060505020304" pitchFamily="18" charset="0"/>
                <a:ea typeface="+mn-lt"/>
                <a:cs typeface="+mn-lt"/>
              </a:rPr>
              <a:t> o </a:t>
            </a:r>
            <a:r>
              <a:rPr lang="en-US" dirty="0" err="1">
                <a:latin typeface="Dutch801 Rm BT" panose="02020603060505020304" pitchFamily="18" charset="0"/>
                <a:ea typeface="+mn-lt"/>
                <a:cs typeface="+mn-lt"/>
              </a:rPr>
              <a:t>ruedas</a:t>
            </a:r>
            <a:r>
              <a:rPr lang="en-US" dirty="0">
                <a:latin typeface="Dutch801 Rm BT" panose="02020603060505020304" pitchFamily="18" charset="0"/>
                <a:ea typeface="+mn-lt"/>
                <a:cs typeface="+mn-lt"/>
              </a:rPr>
              <a:t> dental</a:t>
            </a:r>
            <a:endParaRPr lang="en-US" dirty="0">
              <a:latin typeface="Dutch801 Rm BT" panose="02020603060505020304" pitchFamily="18" charset="0"/>
              <a:ea typeface="Calibri" panose="020F0502020204030204"/>
              <a:cs typeface="Calibri"/>
            </a:endParaRPr>
          </a:p>
          <a:p>
            <a:pPr algn="just"/>
            <a:r>
              <a:rPr lang="en-US" dirty="0" err="1">
                <a:latin typeface="Dutch801 Rm BT" panose="02020603060505020304" pitchFamily="18" charset="0"/>
                <a:ea typeface="Calibri" panose="020F0502020204030204"/>
                <a:cs typeface="Calibri"/>
              </a:rPr>
              <a:t>En</a:t>
            </a:r>
            <a:r>
              <a:rPr lang="en-US" dirty="0">
                <a:latin typeface="Dutch801 Rm BT" panose="02020603060505020304" pitchFamily="18" charset="0"/>
                <a:ea typeface="Calibri" panose="020F0502020204030204"/>
                <a:cs typeface="Calibri"/>
              </a:rPr>
              <a:t> el motor del </a:t>
            </a:r>
            <a:r>
              <a:rPr lang="en-US" dirty="0" err="1">
                <a:latin typeface="Dutch801 Rm BT" panose="02020603060505020304" pitchFamily="18" charset="0"/>
                <a:ea typeface="Calibri" panose="020F0502020204030204"/>
                <a:cs typeface="Calibri"/>
              </a:rPr>
              <a:t>automóvil</a:t>
            </a:r>
            <a:r>
              <a:rPr lang="en-US" dirty="0">
                <a:latin typeface="Dutch801 Rm BT" panose="02020603060505020304" pitchFamily="18" charset="0"/>
                <a:ea typeface="Calibri" panose="020F0502020204030204"/>
                <a:cs typeface="Calibri"/>
              </a:rPr>
              <a:t> el </a:t>
            </a:r>
            <a:r>
              <a:rPr lang="en-US" dirty="0" err="1">
                <a:latin typeface="Dutch801 Rm BT" panose="02020603060505020304" pitchFamily="18" charset="0"/>
                <a:ea typeface="Calibri" panose="020F0502020204030204"/>
                <a:cs typeface="Calibri"/>
              </a:rPr>
              <a:t>conjunto</a:t>
            </a:r>
            <a:r>
              <a:rPr lang="en-US" dirty="0">
                <a:latin typeface="Dutch801 Rm BT" panose="02020603060505020304" pitchFamily="18" charset="0"/>
                <a:ea typeface="Calibri" panose="020F0502020204030204"/>
                <a:cs typeface="Calibri"/>
              </a:rPr>
              <a:t> del </a:t>
            </a:r>
            <a:r>
              <a:rPr lang="en-US" dirty="0" err="1">
                <a:latin typeface="Dutch801 Rm BT" panose="02020603060505020304" pitchFamily="18" charset="0"/>
                <a:ea typeface="Calibri" panose="020F0502020204030204"/>
                <a:cs typeface="Calibri"/>
              </a:rPr>
              <a:t>pistón</a:t>
            </a:r>
            <a:r>
              <a:rPr lang="en-US" dirty="0">
                <a:latin typeface="Dutch801 Rm BT" panose="02020603060505020304" pitchFamily="18" charset="0"/>
                <a:ea typeface="Calibri" panose="020F0502020204030204"/>
                <a:cs typeface="Calibri"/>
              </a:rPr>
              <a:t>, </a:t>
            </a:r>
            <a:r>
              <a:rPr lang="en-US" dirty="0" err="1">
                <a:latin typeface="Dutch801 Rm BT" panose="02020603060505020304" pitchFamily="18" charset="0"/>
                <a:ea typeface="Calibri" panose="020F0502020204030204"/>
                <a:cs typeface="Calibri"/>
              </a:rPr>
              <a:t>biela</a:t>
            </a:r>
            <a:r>
              <a:rPr lang="en-US" dirty="0">
                <a:latin typeface="Dutch801 Rm BT" panose="02020603060505020304" pitchFamily="18" charset="0"/>
                <a:ea typeface="Calibri" panose="020F0502020204030204"/>
                <a:cs typeface="Calibri"/>
              </a:rPr>
              <a:t> y </a:t>
            </a:r>
            <a:r>
              <a:rPr lang="en-US" dirty="0" err="1">
                <a:latin typeface="Dutch801 Rm BT" panose="02020603060505020304" pitchFamily="18" charset="0"/>
                <a:ea typeface="Calibri" panose="020F0502020204030204"/>
                <a:cs typeface="Calibri"/>
              </a:rPr>
              <a:t>cigüeñal</a:t>
            </a:r>
            <a:r>
              <a:rPr lang="en-US" dirty="0">
                <a:latin typeface="Dutch801 Rm BT" panose="02020603060505020304" pitchFamily="18" charset="0"/>
                <a:ea typeface="Calibri" panose="020F0502020204030204"/>
                <a:cs typeface="Calibri"/>
              </a:rPr>
              <a:t>, </a:t>
            </a:r>
            <a:r>
              <a:rPr lang="en-US" dirty="0" err="1">
                <a:latin typeface="Dutch801 Rm BT" panose="02020603060505020304" pitchFamily="18" charset="0"/>
                <a:ea typeface="Calibri" panose="020F0502020204030204"/>
                <a:cs typeface="Calibri"/>
              </a:rPr>
              <a:t>tiene</a:t>
            </a:r>
            <a:r>
              <a:rPr lang="en-US" dirty="0">
                <a:latin typeface="Dutch801 Rm BT" panose="02020603060505020304" pitchFamily="18" charset="0"/>
                <a:ea typeface="Calibri" panose="020F0502020204030204"/>
                <a:cs typeface="Calibri"/>
              </a:rPr>
              <a:t> la </a:t>
            </a:r>
            <a:r>
              <a:rPr lang="en-US" dirty="0" err="1">
                <a:latin typeface="Dutch801 Rm BT" panose="02020603060505020304" pitchFamily="18" charset="0"/>
                <a:ea typeface="Calibri" panose="020F0502020204030204"/>
                <a:cs typeface="Calibri"/>
              </a:rPr>
              <a:t>doble</a:t>
            </a:r>
            <a:r>
              <a:rPr lang="en-US" dirty="0">
                <a:latin typeface="Dutch801 Rm BT" panose="02020603060505020304" pitchFamily="18" charset="0"/>
                <a:ea typeface="Calibri" panose="020F0502020204030204"/>
                <a:cs typeface="Calibri"/>
              </a:rPr>
              <a:t> </a:t>
            </a:r>
            <a:r>
              <a:rPr lang="en-US" dirty="0" err="1">
                <a:latin typeface="Dutch801 Rm BT" panose="02020603060505020304" pitchFamily="18" charset="0"/>
                <a:ea typeface="Calibri" panose="020F0502020204030204"/>
                <a:cs typeface="Calibri"/>
              </a:rPr>
              <a:t>misión</a:t>
            </a:r>
            <a:r>
              <a:rPr lang="en-US" dirty="0">
                <a:latin typeface="Dutch801 Rm BT" panose="02020603060505020304" pitchFamily="18" charset="0"/>
                <a:ea typeface="Calibri" panose="020F0502020204030204"/>
                <a:cs typeface="Calibri"/>
              </a:rPr>
              <a:t> de </a:t>
            </a:r>
            <a:r>
              <a:rPr lang="en-US" dirty="0" err="1">
                <a:latin typeface="Dutch801 Rm BT" panose="02020603060505020304" pitchFamily="18" charset="0"/>
                <a:ea typeface="Calibri" panose="020F0502020204030204"/>
                <a:cs typeface="Calibri"/>
              </a:rPr>
              <a:t>transmitir</a:t>
            </a:r>
            <a:r>
              <a:rPr lang="en-US" dirty="0">
                <a:latin typeface="Dutch801 Rm BT" panose="02020603060505020304" pitchFamily="18" charset="0"/>
                <a:ea typeface="Calibri" panose="020F0502020204030204"/>
                <a:cs typeface="Calibri"/>
              </a:rPr>
              <a:t> la </a:t>
            </a:r>
            <a:r>
              <a:rPr lang="en-US" dirty="0" err="1">
                <a:latin typeface="Dutch801 Rm BT" panose="02020603060505020304" pitchFamily="18" charset="0"/>
                <a:ea typeface="Calibri" panose="020F0502020204030204"/>
                <a:cs typeface="Calibri"/>
              </a:rPr>
              <a:t>fuerza</a:t>
            </a:r>
            <a:r>
              <a:rPr lang="en-US" dirty="0">
                <a:latin typeface="Dutch801 Rm BT" panose="02020603060505020304" pitchFamily="18" charset="0"/>
                <a:ea typeface="Calibri" panose="020F0502020204030204"/>
                <a:cs typeface="Calibri"/>
              </a:rPr>
              <a:t> </a:t>
            </a:r>
            <a:r>
              <a:rPr lang="en-US" dirty="0" err="1">
                <a:latin typeface="Dutch801 Rm BT" panose="02020603060505020304" pitchFamily="18" charset="0"/>
                <a:ea typeface="Calibri" panose="020F0502020204030204"/>
                <a:cs typeface="Calibri"/>
              </a:rPr>
              <a:t>originada</a:t>
            </a:r>
            <a:r>
              <a:rPr lang="en-US" dirty="0">
                <a:latin typeface="Dutch801 Rm BT" panose="02020603060505020304" pitchFamily="18" charset="0"/>
                <a:ea typeface="Calibri" panose="020F0502020204030204"/>
                <a:cs typeface="Calibri"/>
              </a:rPr>
              <a:t> </a:t>
            </a:r>
            <a:r>
              <a:rPr lang="en-US" dirty="0" err="1">
                <a:latin typeface="Dutch801 Rm BT" panose="02020603060505020304" pitchFamily="18" charset="0"/>
                <a:ea typeface="Calibri" panose="020F0502020204030204"/>
                <a:cs typeface="Calibri"/>
              </a:rPr>
              <a:t>en</a:t>
            </a:r>
            <a:r>
              <a:rPr lang="en-US" dirty="0">
                <a:latin typeface="Dutch801 Rm BT" panose="02020603060505020304" pitchFamily="18" charset="0"/>
                <a:ea typeface="Calibri" panose="020F0502020204030204"/>
                <a:cs typeface="Calibri"/>
              </a:rPr>
              <a:t> la </a:t>
            </a:r>
            <a:r>
              <a:rPr lang="en-US" dirty="0" err="1">
                <a:latin typeface="Dutch801 Rm BT" panose="02020603060505020304" pitchFamily="18" charset="0"/>
                <a:ea typeface="Calibri" panose="020F0502020204030204"/>
                <a:cs typeface="Calibri"/>
              </a:rPr>
              <a:t>combustión</a:t>
            </a:r>
            <a:r>
              <a:rPr lang="en-US" dirty="0">
                <a:latin typeface="Dutch801 Rm BT" panose="02020603060505020304" pitchFamily="18" charset="0"/>
                <a:ea typeface="Calibri" panose="020F0502020204030204"/>
                <a:cs typeface="Calibri"/>
              </a:rPr>
              <a:t> y </a:t>
            </a:r>
            <a:r>
              <a:rPr lang="en-US" dirty="0" err="1">
                <a:latin typeface="Dutch801 Rm BT" panose="02020603060505020304" pitchFamily="18" charset="0"/>
                <a:ea typeface="Calibri" panose="020F0502020204030204"/>
                <a:cs typeface="Calibri"/>
              </a:rPr>
              <a:t>transformar</a:t>
            </a:r>
            <a:r>
              <a:rPr lang="en-US" dirty="0">
                <a:latin typeface="Dutch801 Rm BT" panose="02020603060505020304" pitchFamily="18" charset="0"/>
                <a:ea typeface="Calibri" panose="020F0502020204030204"/>
                <a:cs typeface="Calibri"/>
              </a:rPr>
              <a:t> el </a:t>
            </a:r>
            <a:r>
              <a:rPr lang="en-US" dirty="0" err="1">
                <a:latin typeface="Dutch801 Rm BT" panose="02020603060505020304" pitchFamily="18" charset="0"/>
                <a:ea typeface="Calibri" panose="020F0502020204030204"/>
                <a:cs typeface="Calibri"/>
              </a:rPr>
              <a:t>movimiento</a:t>
            </a:r>
            <a:r>
              <a:rPr lang="en-US" dirty="0">
                <a:latin typeface="Dutch801 Rm BT" panose="02020603060505020304" pitchFamily="18" charset="0"/>
                <a:ea typeface="Calibri" panose="020F0502020204030204"/>
                <a:cs typeface="Calibri"/>
              </a:rPr>
              <a:t> </a:t>
            </a:r>
            <a:r>
              <a:rPr lang="en-US" dirty="0" err="1">
                <a:latin typeface="Dutch801 Rm BT" panose="02020603060505020304" pitchFamily="18" charset="0"/>
                <a:ea typeface="Calibri" panose="020F0502020204030204"/>
                <a:cs typeface="Calibri"/>
              </a:rPr>
              <a:t>alternativo</a:t>
            </a:r>
            <a:r>
              <a:rPr lang="en-US" dirty="0">
                <a:latin typeface="Dutch801 Rm BT" panose="02020603060505020304" pitchFamily="18" charset="0"/>
                <a:ea typeface="Calibri" panose="020F0502020204030204"/>
                <a:cs typeface="Calibri"/>
              </a:rPr>
              <a:t> del </a:t>
            </a:r>
            <a:r>
              <a:rPr lang="en-US" dirty="0" err="1">
                <a:latin typeface="Dutch801 Rm BT" panose="02020603060505020304" pitchFamily="18" charset="0"/>
                <a:ea typeface="Calibri" panose="020F0502020204030204"/>
                <a:cs typeface="Calibri"/>
              </a:rPr>
              <a:t>pistón</a:t>
            </a:r>
            <a:r>
              <a:rPr lang="en-US" dirty="0">
                <a:latin typeface="Dutch801 Rm BT" panose="02020603060505020304" pitchFamily="18" charset="0"/>
                <a:ea typeface="Calibri" panose="020F0502020204030204"/>
                <a:cs typeface="Calibri"/>
              </a:rPr>
              <a:t> </a:t>
            </a:r>
            <a:r>
              <a:rPr lang="en-US" dirty="0" err="1">
                <a:latin typeface="Dutch801 Rm BT" panose="02020603060505020304" pitchFamily="18" charset="0"/>
                <a:ea typeface="Calibri" panose="020F0502020204030204"/>
                <a:cs typeface="Calibri"/>
              </a:rPr>
              <a:t>en</a:t>
            </a:r>
            <a:r>
              <a:rPr lang="en-US" dirty="0">
                <a:latin typeface="Dutch801 Rm BT" panose="02020603060505020304" pitchFamily="18" charset="0"/>
                <a:ea typeface="Calibri" panose="020F0502020204030204"/>
                <a:cs typeface="Calibri"/>
              </a:rPr>
              <a:t> </a:t>
            </a:r>
            <a:r>
              <a:rPr lang="en-US" dirty="0" err="1">
                <a:latin typeface="Dutch801 Rm BT" panose="02020603060505020304" pitchFamily="18" charset="0"/>
                <a:ea typeface="Calibri" panose="020F0502020204030204"/>
                <a:cs typeface="Calibri"/>
              </a:rPr>
              <a:t>movimiento</a:t>
            </a:r>
            <a:r>
              <a:rPr lang="en-US" dirty="0">
                <a:latin typeface="Dutch801 Rm BT" panose="02020603060505020304" pitchFamily="18" charset="0"/>
                <a:ea typeface="Calibri" panose="020F0502020204030204"/>
                <a:cs typeface="Calibri"/>
              </a:rPr>
              <a:t> de </a:t>
            </a:r>
            <a:r>
              <a:rPr lang="en-US" dirty="0" err="1">
                <a:latin typeface="Dutch801 Rm BT" panose="02020603060505020304" pitchFamily="18" charset="0"/>
                <a:ea typeface="Calibri" panose="020F0502020204030204"/>
                <a:cs typeface="Calibri"/>
              </a:rPr>
              <a:t>rotación</a:t>
            </a:r>
            <a:r>
              <a:rPr lang="en-US" dirty="0">
                <a:latin typeface="Dutch801 Rm BT" panose="02020603060505020304" pitchFamily="18" charset="0"/>
                <a:ea typeface="Calibri" panose="020F0502020204030204"/>
                <a:cs typeface="Calibri"/>
              </a:rPr>
              <a:t> </a:t>
            </a:r>
            <a:r>
              <a:rPr lang="en-US" dirty="0" err="1">
                <a:latin typeface="Dutch801 Rm BT" panose="02020603060505020304" pitchFamily="18" charset="0"/>
                <a:ea typeface="Calibri" panose="020F0502020204030204"/>
                <a:cs typeface="Calibri"/>
              </a:rPr>
              <a:t>en</a:t>
            </a:r>
            <a:r>
              <a:rPr lang="en-US" dirty="0">
                <a:latin typeface="Dutch801 Rm BT" panose="02020603060505020304" pitchFamily="18" charset="0"/>
                <a:ea typeface="Calibri" panose="020F0502020204030204"/>
                <a:cs typeface="Calibri"/>
              </a:rPr>
              <a:t> el </a:t>
            </a:r>
            <a:r>
              <a:rPr lang="en-US" dirty="0" err="1">
                <a:latin typeface="Dutch801 Rm BT" panose="02020603060505020304" pitchFamily="18" charset="0"/>
                <a:ea typeface="Calibri" panose="020F0502020204030204"/>
                <a:cs typeface="Calibri"/>
              </a:rPr>
              <a:t>cigüeña</a:t>
            </a:r>
            <a:r>
              <a:rPr lang="en-US" dirty="0">
                <a:latin typeface="Dutch801 Rm BT" panose="02020603060505020304" pitchFamily="18" charset="0"/>
                <a:ea typeface="Calibri" panose="020F0502020204030204"/>
                <a:cs typeface="Calibri"/>
              </a:rPr>
              <a:t>.</a:t>
            </a:r>
          </a:p>
          <a:p>
            <a:pPr algn="just"/>
            <a:r>
              <a:rPr lang="en-US" dirty="0" err="1">
                <a:latin typeface="Dutch801 Rm BT" panose="02020603060505020304" pitchFamily="18" charset="0"/>
                <a:ea typeface="Calibri" panose="020F0502020204030204"/>
                <a:cs typeface="Calibri"/>
              </a:rPr>
              <a:t>Mecanismo</a:t>
            </a:r>
            <a:r>
              <a:rPr lang="en-US" dirty="0">
                <a:latin typeface="Dutch801 Rm BT" panose="02020603060505020304" pitchFamily="18" charset="0"/>
                <a:ea typeface="Calibri" panose="020F0502020204030204"/>
                <a:cs typeface="Calibri"/>
              </a:rPr>
              <a:t> de </a:t>
            </a:r>
            <a:r>
              <a:rPr lang="en-US" dirty="0" err="1">
                <a:latin typeface="Dutch801 Rm BT" panose="02020603060505020304" pitchFamily="18" charset="0"/>
                <a:ea typeface="Calibri" panose="020F0502020204030204"/>
                <a:cs typeface="Calibri"/>
              </a:rPr>
              <a:t>transmision</a:t>
            </a:r>
            <a:r>
              <a:rPr lang="en-US" dirty="0">
                <a:latin typeface="Dutch801 Rm BT" panose="02020603060505020304" pitchFamily="18" charset="0"/>
                <a:ea typeface="Calibri" panose="020F0502020204030204"/>
                <a:cs typeface="Calibri"/>
              </a:rPr>
              <a:t> de </a:t>
            </a:r>
            <a:r>
              <a:rPr lang="en-US" dirty="0" err="1">
                <a:latin typeface="Dutch801 Rm BT" panose="02020603060505020304" pitchFamily="18" charset="0"/>
                <a:ea typeface="Calibri" panose="020F0502020204030204"/>
                <a:cs typeface="Calibri"/>
              </a:rPr>
              <a:t>movimiento</a:t>
            </a:r>
            <a:r>
              <a:rPr lang="en-US" dirty="0">
                <a:latin typeface="Dutch801 Rm BT" panose="02020603060505020304" pitchFamily="18" charset="0"/>
                <a:ea typeface="Calibri" panose="020F0502020204030204"/>
                <a:cs typeface="Calibri"/>
              </a:rPr>
              <a:t>: son </a:t>
            </a:r>
            <a:r>
              <a:rPr lang="en-US" dirty="0" err="1">
                <a:latin typeface="Dutch801 Rm BT" panose="02020603060505020304" pitchFamily="18" charset="0"/>
                <a:ea typeface="Calibri" panose="020F0502020204030204"/>
                <a:cs typeface="Calibri"/>
              </a:rPr>
              <a:t>mecanismos</a:t>
            </a:r>
            <a:r>
              <a:rPr lang="en-US" dirty="0">
                <a:latin typeface="Dutch801 Rm BT" panose="02020603060505020304" pitchFamily="18" charset="0"/>
                <a:ea typeface="Calibri" panose="020F0502020204030204"/>
                <a:cs typeface="Calibri"/>
              </a:rPr>
              <a:t> que </a:t>
            </a:r>
            <a:r>
              <a:rPr lang="en-US" dirty="0" err="1">
                <a:latin typeface="Dutch801 Rm BT" panose="02020603060505020304" pitchFamily="18" charset="0"/>
                <a:ea typeface="Calibri" panose="020F0502020204030204"/>
                <a:cs typeface="Calibri"/>
              </a:rPr>
              <a:t>transmiten</a:t>
            </a:r>
            <a:r>
              <a:rPr lang="en-US" dirty="0">
                <a:latin typeface="Dutch801 Rm BT" panose="02020603060505020304" pitchFamily="18" charset="0"/>
                <a:ea typeface="Calibri" panose="020F0502020204030204"/>
                <a:cs typeface="Calibri"/>
              </a:rPr>
              <a:t> el </a:t>
            </a:r>
            <a:r>
              <a:rPr lang="en-US" dirty="0" err="1">
                <a:latin typeface="Dutch801 Rm BT" panose="02020603060505020304" pitchFamily="18" charset="0"/>
                <a:ea typeface="Calibri" panose="020F0502020204030204"/>
                <a:cs typeface="Calibri"/>
              </a:rPr>
              <a:t>movimiento,fuerza</a:t>
            </a:r>
            <a:r>
              <a:rPr lang="en-US" dirty="0">
                <a:latin typeface="Dutch801 Rm BT" panose="02020603060505020304" pitchFamily="18" charset="0"/>
                <a:ea typeface="Calibri" panose="020F0502020204030204"/>
                <a:cs typeface="Calibri"/>
              </a:rPr>
              <a:t> y </a:t>
            </a:r>
            <a:r>
              <a:rPr lang="en-US" dirty="0" err="1">
                <a:latin typeface="Dutch801 Rm BT" panose="02020603060505020304" pitchFamily="18" charset="0"/>
                <a:ea typeface="Calibri" panose="020F0502020204030204"/>
                <a:cs typeface="Calibri"/>
              </a:rPr>
              <a:t>potencia</a:t>
            </a:r>
            <a:r>
              <a:rPr lang="en-US" dirty="0">
                <a:latin typeface="Dutch801 Rm BT" panose="02020603060505020304" pitchFamily="18" charset="0"/>
                <a:ea typeface="Calibri" panose="020F0502020204030204"/>
                <a:cs typeface="Calibri"/>
              </a:rPr>
              <a:t> de un </a:t>
            </a:r>
            <a:r>
              <a:rPr lang="en-US" dirty="0" err="1">
                <a:latin typeface="Dutch801 Rm BT" panose="02020603060505020304" pitchFamily="18" charset="0"/>
                <a:ea typeface="Calibri" panose="020F0502020204030204"/>
                <a:cs typeface="Calibri"/>
              </a:rPr>
              <a:t>punto</a:t>
            </a:r>
            <a:r>
              <a:rPr lang="en-US" dirty="0">
                <a:latin typeface="Dutch801 Rm BT" panose="02020603060505020304" pitchFamily="18" charset="0"/>
                <a:ea typeface="Calibri" panose="020F0502020204030204"/>
                <a:cs typeface="Calibri"/>
              </a:rPr>
              <a:t> a </a:t>
            </a:r>
            <a:r>
              <a:rPr lang="en-US" dirty="0" err="1">
                <a:latin typeface="Dutch801 Rm BT" panose="02020603060505020304" pitchFamily="18" charset="0"/>
                <a:ea typeface="Calibri" panose="020F0502020204030204"/>
                <a:cs typeface="Calibri"/>
              </a:rPr>
              <a:t>otro</a:t>
            </a:r>
            <a:r>
              <a:rPr lang="en-US" dirty="0">
                <a:latin typeface="Dutch801 Rm BT" panose="02020603060505020304" pitchFamily="18" charset="0"/>
                <a:ea typeface="Calibri" panose="020F0502020204030204"/>
                <a:cs typeface="Calibri"/>
              </a:rPr>
              <a:t> sin </a:t>
            </a:r>
            <a:r>
              <a:rPr lang="en-US" dirty="0" err="1">
                <a:latin typeface="Dutch801 Rm BT" panose="02020603060505020304" pitchFamily="18" charset="0"/>
                <a:ea typeface="Calibri" panose="020F0502020204030204"/>
                <a:cs typeface="Calibri"/>
              </a:rPr>
              <a:t>cambiar</a:t>
            </a:r>
            <a:r>
              <a:rPr lang="en-US" dirty="0">
                <a:latin typeface="Dutch801 Rm BT" panose="02020603060505020304" pitchFamily="18" charset="0"/>
                <a:ea typeface="Calibri" panose="020F0502020204030204"/>
                <a:cs typeface="Calibri"/>
              </a:rPr>
              <a:t> la </a:t>
            </a:r>
            <a:r>
              <a:rPr lang="en-US" dirty="0" err="1">
                <a:latin typeface="Dutch801 Rm BT" panose="02020603060505020304" pitchFamily="18" charset="0"/>
                <a:ea typeface="Calibri" panose="020F0502020204030204"/>
                <a:cs typeface="Calibri"/>
              </a:rPr>
              <a:t>naturaleza</a:t>
            </a:r>
            <a:r>
              <a:rPr lang="en-US" dirty="0">
                <a:latin typeface="Dutch801 Rm BT" panose="02020603060505020304" pitchFamily="18" charset="0"/>
                <a:ea typeface="Calibri" panose="020F0502020204030204"/>
                <a:cs typeface="Calibri"/>
              </a:rPr>
              <a:t> de </a:t>
            </a:r>
            <a:r>
              <a:rPr lang="en-US" dirty="0" err="1">
                <a:latin typeface="Dutch801 Rm BT" panose="02020603060505020304" pitchFamily="18" charset="0"/>
                <a:ea typeface="Calibri" panose="020F0502020204030204"/>
                <a:cs typeface="Calibri"/>
              </a:rPr>
              <a:t>este</a:t>
            </a:r>
            <a:endParaRPr lang="en-US" dirty="0">
              <a:latin typeface="Dutch801 Rm BT" panose="02020603060505020304" pitchFamily="18" charset="0"/>
              <a:ea typeface="Calibri" panose="020F0502020204030204"/>
              <a:cs typeface="Calibri"/>
            </a:endParaRPr>
          </a:p>
          <a:p>
            <a:pPr algn="just"/>
            <a:r>
              <a:rPr lang="en-US" dirty="0" err="1">
                <a:latin typeface="Dutch801 Rm BT" panose="02020603060505020304" pitchFamily="18" charset="0"/>
                <a:ea typeface="Calibri" panose="020F0502020204030204"/>
                <a:cs typeface="Calibri"/>
              </a:rPr>
              <a:t>Transmisión</a:t>
            </a:r>
            <a:r>
              <a:rPr lang="en-US" dirty="0">
                <a:latin typeface="Dutch801 Rm BT" panose="02020603060505020304" pitchFamily="18" charset="0"/>
                <a:ea typeface="Calibri" panose="020F0502020204030204"/>
                <a:cs typeface="Calibri"/>
              </a:rPr>
              <a:t> circular lineal: Mediante </a:t>
            </a:r>
            <a:r>
              <a:rPr lang="en-US" dirty="0" err="1">
                <a:latin typeface="Dutch801 Rm BT" panose="02020603060505020304" pitchFamily="18" charset="0"/>
                <a:ea typeface="Calibri" panose="020F0502020204030204"/>
                <a:cs typeface="Calibri"/>
              </a:rPr>
              <a:t>levas</a:t>
            </a:r>
            <a:r>
              <a:rPr lang="en-US" dirty="0">
                <a:latin typeface="Dutch801 Rm BT" panose="02020603060505020304" pitchFamily="18" charset="0"/>
                <a:ea typeface="Calibri" panose="020F0502020204030204"/>
                <a:cs typeface="Calibri"/>
              </a:rPr>
              <a:t>, </a:t>
            </a:r>
            <a:r>
              <a:rPr lang="en-US" dirty="0" err="1">
                <a:latin typeface="Dutch801 Rm BT" panose="02020603060505020304" pitchFamily="18" charset="0"/>
                <a:ea typeface="Calibri" panose="020F0502020204030204"/>
                <a:cs typeface="Calibri"/>
              </a:rPr>
              <a:t>excentricas</a:t>
            </a:r>
            <a:r>
              <a:rPr lang="en-US" dirty="0">
                <a:latin typeface="Dutch801 Rm BT" panose="02020603060505020304" pitchFamily="18" charset="0"/>
                <a:ea typeface="Calibri" panose="020F0502020204030204"/>
                <a:cs typeface="Calibri"/>
              </a:rPr>
              <a:t> o </a:t>
            </a:r>
            <a:r>
              <a:rPr lang="en-US" dirty="0" err="1">
                <a:latin typeface="Dutch801 Rm BT" panose="02020603060505020304" pitchFamily="18" charset="0"/>
                <a:ea typeface="Calibri" panose="020F0502020204030204"/>
                <a:cs typeface="Calibri"/>
              </a:rPr>
              <a:t>conjuntos</a:t>
            </a:r>
            <a:r>
              <a:rPr lang="en-US" dirty="0">
                <a:latin typeface="Dutch801 Rm BT" panose="02020603060505020304" pitchFamily="18" charset="0"/>
                <a:ea typeface="Calibri" panose="020F0502020204030204"/>
                <a:cs typeface="Calibri"/>
              </a:rPr>
              <a:t> de </a:t>
            </a:r>
            <a:r>
              <a:rPr lang="en-US" dirty="0" err="1">
                <a:latin typeface="Dutch801 Rm BT" panose="02020603060505020304" pitchFamily="18" charset="0"/>
                <a:ea typeface="Calibri" panose="020F0502020204030204"/>
                <a:cs typeface="Calibri"/>
              </a:rPr>
              <a:t>biela-manivela</a:t>
            </a:r>
            <a:r>
              <a:rPr lang="en-US" dirty="0">
                <a:latin typeface="Dutch801 Rm BT" panose="02020603060505020304" pitchFamily="18" charset="0"/>
                <a:ea typeface="Calibri" panose="020F0502020204030204"/>
                <a:cs typeface="Calibri"/>
              </a:rPr>
              <a:t>, se </a:t>
            </a:r>
            <a:r>
              <a:rPr lang="en-US" dirty="0" err="1">
                <a:latin typeface="Dutch801 Rm BT" panose="02020603060505020304" pitchFamily="18" charset="0"/>
                <a:ea typeface="Calibri" panose="020F0502020204030204"/>
                <a:cs typeface="Calibri"/>
              </a:rPr>
              <a:t>transforma</a:t>
            </a:r>
            <a:r>
              <a:rPr lang="en-US" dirty="0">
                <a:latin typeface="Dutch801 Rm BT" panose="02020603060505020304" pitchFamily="18" charset="0"/>
                <a:ea typeface="Calibri" panose="020F0502020204030204"/>
                <a:cs typeface="Calibri"/>
              </a:rPr>
              <a:t> el </a:t>
            </a:r>
            <a:r>
              <a:rPr lang="en-US" dirty="0" err="1">
                <a:latin typeface="Dutch801 Rm BT" panose="02020603060505020304" pitchFamily="18" charset="0"/>
                <a:ea typeface="Calibri" panose="020F0502020204030204"/>
                <a:cs typeface="Calibri"/>
              </a:rPr>
              <a:t>giro</a:t>
            </a:r>
            <a:r>
              <a:rPr lang="en-US" dirty="0">
                <a:latin typeface="Dutch801 Rm BT" panose="02020603060505020304" pitchFamily="18" charset="0"/>
                <a:ea typeface="Calibri" panose="020F0502020204030204"/>
                <a:cs typeface="Calibri"/>
              </a:rPr>
              <a:t> del motor </a:t>
            </a:r>
            <a:r>
              <a:rPr lang="en-US" dirty="0" err="1">
                <a:latin typeface="Dutch801 Rm BT" panose="02020603060505020304" pitchFamily="18" charset="0"/>
                <a:ea typeface="Calibri" panose="020F0502020204030204"/>
                <a:cs typeface="Calibri"/>
              </a:rPr>
              <a:t>en</a:t>
            </a:r>
            <a:r>
              <a:rPr lang="en-US" dirty="0">
                <a:latin typeface="Dutch801 Rm BT" panose="02020603060505020304" pitchFamily="18" charset="0"/>
                <a:ea typeface="Calibri" panose="020F0502020204030204"/>
                <a:cs typeface="Calibri"/>
              </a:rPr>
              <a:t> </a:t>
            </a:r>
            <a:r>
              <a:rPr lang="en-US" dirty="0" err="1">
                <a:latin typeface="Dutch801 Rm BT" panose="02020603060505020304" pitchFamily="18" charset="0"/>
                <a:ea typeface="Calibri" panose="020F0502020204030204"/>
                <a:cs typeface="Calibri"/>
              </a:rPr>
              <a:t>desplazamiento</a:t>
            </a:r>
            <a:r>
              <a:rPr lang="en-US" dirty="0">
                <a:latin typeface="Dutch801 Rm BT" panose="02020603060505020304" pitchFamily="18" charset="0"/>
                <a:ea typeface="Calibri" panose="020F0502020204030204"/>
                <a:cs typeface="Calibri"/>
              </a:rPr>
              <a:t> </a:t>
            </a:r>
            <a:r>
              <a:rPr lang="en-US" dirty="0" err="1">
                <a:latin typeface="Dutch801 Rm BT" panose="02020603060505020304" pitchFamily="18" charset="0"/>
                <a:ea typeface="Calibri" panose="020F0502020204030204"/>
                <a:cs typeface="Calibri"/>
              </a:rPr>
              <a:t>vaiven</a:t>
            </a:r>
            <a:r>
              <a:rPr lang="en-US" dirty="0">
                <a:latin typeface="Dutch801 Rm BT" panose="02020603060505020304" pitchFamily="18" charset="0"/>
                <a:ea typeface="Calibri" panose="020F0502020204030204"/>
                <a:cs typeface="Calibri"/>
              </a:rPr>
              <a:t>. 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E848EF-310C-C3D4-DA6E-3EBBA17633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3410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Diagram, schematic&#10;&#10;Description automatically generated">
            <a:extLst>
              <a:ext uri="{FF2B5EF4-FFF2-40B4-BE49-F238E27FC236}">
                <a16:creationId xmlns:a16="http://schemas.microsoft.com/office/drawing/2014/main" id="{1D318028-325E-D08E-CFF7-021D9C20FD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2215" y="2398613"/>
            <a:ext cx="2025805" cy="1324208"/>
          </a:xfrm>
        </p:spPr>
      </p:pic>
      <p:pic>
        <p:nvPicPr>
          <p:cNvPr id="5" name="Picture 5" descr="A picture containing text, electronics, iPod&#10;&#10;Description automatically generated">
            <a:extLst>
              <a:ext uri="{FF2B5EF4-FFF2-40B4-BE49-F238E27FC236}">
                <a16:creationId xmlns:a16="http://schemas.microsoft.com/office/drawing/2014/main" id="{E58C6A00-DFA2-9027-E8A1-9A176CB401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6456" y="2022264"/>
            <a:ext cx="2743200" cy="1219200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2E57CFCD-C22C-C615-51E6-8C2C3503A1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270" y="348598"/>
            <a:ext cx="1614311" cy="1721821"/>
          </a:xfrm>
          <a:prstGeom prst="rect">
            <a:avLst/>
          </a:prstGeom>
        </p:spPr>
      </p:pic>
      <p:pic>
        <p:nvPicPr>
          <p:cNvPr id="7" name="Picture 7" descr="Diagram&#10;&#10;Description automatically generated">
            <a:extLst>
              <a:ext uri="{FF2B5EF4-FFF2-40B4-BE49-F238E27FC236}">
                <a16:creationId xmlns:a16="http://schemas.microsoft.com/office/drawing/2014/main" id="{202F4EDD-6619-D939-5D43-90E3D21A36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06012" y="467920"/>
            <a:ext cx="2194932" cy="1283505"/>
          </a:xfrm>
          <a:prstGeom prst="rect">
            <a:avLst/>
          </a:prstGeom>
        </p:spPr>
      </p:pic>
      <p:pic>
        <p:nvPicPr>
          <p:cNvPr id="3" name="Picture 7">
            <a:extLst>
              <a:ext uri="{FF2B5EF4-FFF2-40B4-BE49-F238E27FC236}">
                <a16:creationId xmlns:a16="http://schemas.microsoft.com/office/drawing/2014/main" id="{3EF7A923-1274-2B15-0302-04C9CAC029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93613" y="247759"/>
            <a:ext cx="2432756" cy="1621838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DD87DE91-B79E-F3B0-63C4-065F359F58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18425" y="-1794"/>
            <a:ext cx="2133600" cy="2133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E32C7866-F689-0CB2-4543-2E262E33E0C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62498" y="76274"/>
            <a:ext cx="2333625" cy="1962150"/>
          </a:xfrm>
          <a:prstGeom prst="rect">
            <a:avLst/>
          </a:prstGeom>
        </p:spPr>
      </p:pic>
      <p:pic>
        <p:nvPicPr>
          <p:cNvPr id="10" name="Picture 10" descr="Diagram&#10;&#10;Description automatically generated">
            <a:extLst>
              <a:ext uri="{FF2B5EF4-FFF2-40B4-BE49-F238E27FC236}">
                <a16:creationId xmlns:a16="http://schemas.microsoft.com/office/drawing/2014/main" id="{95366C59-4AB9-7C88-BC8B-52A88E8A122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59753" y="2267387"/>
            <a:ext cx="2460978" cy="1695994"/>
          </a:xfrm>
          <a:prstGeom prst="rect">
            <a:avLst/>
          </a:prstGeom>
        </p:spPr>
      </p:pic>
      <p:pic>
        <p:nvPicPr>
          <p:cNvPr id="6" name="Picture 10" descr="Diagram, engineering drawing&#10;&#10;Description automatically generated">
            <a:extLst>
              <a:ext uri="{FF2B5EF4-FFF2-40B4-BE49-F238E27FC236}">
                <a16:creationId xmlns:a16="http://schemas.microsoft.com/office/drawing/2014/main" id="{1EF777D4-4581-3362-39FA-20CE7DA6B3A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5400000">
            <a:off x="5114807" y="2457444"/>
            <a:ext cx="2508016" cy="1331632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55A5DB4C-28BC-F3BC-653C-00DE56367BB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87585" y="4096808"/>
            <a:ext cx="2743200" cy="1543050"/>
          </a:xfrm>
          <a:prstGeom prst="rect">
            <a:avLst/>
          </a:prstGeo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id="{930FE7A1-2C4A-476A-1C19-F3AC8FD2CCF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201713" y="4306975"/>
            <a:ext cx="1104015" cy="1121735"/>
          </a:xfrm>
          <a:prstGeom prst="rect">
            <a:avLst/>
          </a:prstGeom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id="{7ECC9915-4C01-F2E9-273C-F93DF8D9898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547300" y="4269234"/>
            <a:ext cx="1416756" cy="1416756"/>
          </a:xfrm>
          <a:prstGeom prst="rect">
            <a:avLst/>
          </a:prstGeom>
        </p:spPr>
      </p:pic>
      <p:pic>
        <p:nvPicPr>
          <p:cNvPr id="14" name="Picture 14" descr="A picture containing icon&#10;&#10;Description automatically generated">
            <a:extLst>
              <a:ext uri="{FF2B5EF4-FFF2-40B4-BE49-F238E27FC236}">
                <a16:creationId xmlns:a16="http://schemas.microsoft.com/office/drawing/2014/main" id="{5D242D61-083D-6B6B-8C7D-0200C6DB650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626256" y="4100693"/>
            <a:ext cx="1290084" cy="101043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7DAB948-C6B5-2AC7-60A2-8B79FAED19D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00425" y="5683102"/>
            <a:ext cx="1290084" cy="1071266"/>
          </a:xfrm>
          <a:prstGeom prst="rect">
            <a:avLst/>
          </a:prstGeom>
        </p:spPr>
      </p:pic>
      <p:pic>
        <p:nvPicPr>
          <p:cNvPr id="16" name="Picture 16" descr="A picture containing chain, metalware&#10;&#10;Description automatically generated">
            <a:extLst>
              <a:ext uri="{FF2B5EF4-FFF2-40B4-BE49-F238E27FC236}">
                <a16:creationId xmlns:a16="http://schemas.microsoft.com/office/drawing/2014/main" id="{4C36EDEB-7708-97EF-2170-2E7F57D9B88D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559808" y="1718733"/>
            <a:ext cx="1313275" cy="1332090"/>
          </a:xfrm>
          <a:prstGeom prst="rect">
            <a:avLst/>
          </a:prstGeom>
        </p:spPr>
      </p:pic>
      <p:pic>
        <p:nvPicPr>
          <p:cNvPr id="17" name="Picture 17" descr="Diagram&#10;&#10;Description automatically generated">
            <a:extLst>
              <a:ext uri="{FF2B5EF4-FFF2-40B4-BE49-F238E27FC236}">
                <a16:creationId xmlns:a16="http://schemas.microsoft.com/office/drawing/2014/main" id="{0FBB33AE-879B-FE71-C23A-2253A3F85986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451623" y="3112362"/>
            <a:ext cx="2510882" cy="1874366"/>
          </a:xfrm>
          <a:prstGeom prst="rect">
            <a:avLst/>
          </a:prstGeom>
        </p:spPr>
      </p:pic>
      <p:pic>
        <p:nvPicPr>
          <p:cNvPr id="18" name="Picture 18">
            <a:extLst>
              <a:ext uri="{FF2B5EF4-FFF2-40B4-BE49-F238E27FC236}">
                <a16:creationId xmlns:a16="http://schemas.microsoft.com/office/drawing/2014/main" id="{B81848A7-1E0D-BFEE-3654-B95F9464DFD9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t="19879" r="-429" b="25581"/>
          <a:stretch/>
        </p:blipFill>
        <p:spPr>
          <a:xfrm>
            <a:off x="20695" y="5864028"/>
            <a:ext cx="2207003" cy="886089"/>
          </a:xfrm>
          <a:prstGeom prst="rect">
            <a:avLst/>
          </a:prstGeom>
        </p:spPr>
      </p:pic>
      <p:pic>
        <p:nvPicPr>
          <p:cNvPr id="20" name="Picture 20">
            <a:extLst>
              <a:ext uri="{FF2B5EF4-FFF2-40B4-BE49-F238E27FC236}">
                <a16:creationId xmlns:a16="http://schemas.microsoft.com/office/drawing/2014/main" id="{F19EA623-0780-4BF3-219F-01ACA47272BD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398919" y="4518213"/>
            <a:ext cx="1379127" cy="1001277"/>
          </a:xfrm>
          <a:prstGeom prst="rect">
            <a:avLst/>
          </a:prstGeom>
        </p:spPr>
      </p:pic>
      <p:pic>
        <p:nvPicPr>
          <p:cNvPr id="21" name="Picture 21" descr="Diagram&#10;&#10;Description automatically generated">
            <a:extLst>
              <a:ext uri="{FF2B5EF4-FFF2-40B4-BE49-F238E27FC236}">
                <a16:creationId xmlns:a16="http://schemas.microsoft.com/office/drawing/2014/main" id="{74E33D6A-756B-CD9A-99A7-553896C2E40B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899249" y="5624002"/>
            <a:ext cx="1944030" cy="112824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2C168F76-4CA6-783A-B67F-8DEB1A662D0D}"/>
              </a:ext>
            </a:extLst>
          </p:cNvPr>
          <p:cNvSpPr txBox="1"/>
          <p:nvPr/>
        </p:nvSpPr>
        <p:spPr>
          <a:xfrm>
            <a:off x="6124221" y="3433702"/>
            <a:ext cx="118533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Tornillo </a:t>
            </a:r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7F8F4F9-D3DE-C784-5EE8-8504D70E56BC}"/>
              </a:ext>
            </a:extLst>
          </p:cNvPr>
          <p:cNvSpPr txBox="1"/>
          <p:nvPr/>
        </p:nvSpPr>
        <p:spPr>
          <a:xfrm>
            <a:off x="1420517" y="432740"/>
            <a:ext cx="667927" cy="30777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400">
                <a:cs typeface="Calibri"/>
              </a:rPr>
              <a:t>Polea</a:t>
            </a:r>
            <a:endParaRPr lang="en-US" sz="14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9BE6EA4-4841-8636-50D7-783C2CF7CE9D}"/>
              </a:ext>
            </a:extLst>
          </p:cNvPr>
          <p:cNvSpPr txBox="1"/>
          <p:nvPr/>
        </p:nvSpPr>
        <p:spPr>
          <a:xfrm>
            <a:off x="7892815" y="5061185"/>
            <a:ext cx="91251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err="1">
                <a:cs typeface="Calibri"/>
              </a:rPr>
              <a:t>Pistón</a:t>
            </a:r>
            <a:r>
              <a:rPr lang="en-US">
                <a:cs typeface="Calibri"/>
              </a:rPr>
              <a:t> </a:t>
            </a:r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0985794-D2D7-1B41-2481-FA922C7734E9}"/>
              </a:ext>
            </a:extLst>
          </p:cNvPr>
          <p:cNvSpPr txBox="1"/>
          <p:nvPr/>
        </p:nvSpPr>
        <p:spPr>
          <a:xfrm>
            <a:off x="3531219" y="1561169"/>
            <a:ext cx="1353634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>
                <a:cs typeface="Calibri"/>
              </a:rPr>
              <a:t>Tornillo sin fin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3F22A39-B559-8901-4738-4A3E5FEA074A}"/>
              </a:ext>
            </a:extLst>
          </p:cNvPr>
          <p:cNvSpPr txBox="1"/>
          <p:nvPr/>
        </p:nvSpPr>
        <p:spPr>
          <a:xfrm>
            <a:off x="1392296" y="4421481"/>
            <a:ext cx="99342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Palanca </a:t>
            </a:r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BE97C9E-054F-D856-4C2F-069FC782DC51}"/>
              </a:ext>
            </a:extLst>
          </p:cNvPr>
          <p:cNvSpPr txBox="1"/>
          <p:nvPr/>
        </p:nvSpPr>
        <p:spPr>
          <a:xfrm>
            <a:off x="4990386" y="1763015"/>
            <a:ext cx="181826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Palanca</a:t>
            </a:r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F057C32-F832-3B6B-B8EC-C1B4C05A474E}"/>
              </a:ext>
            </a:extLst>
          </p:cNvPr>
          <p:cNvSpPr txBox="1"/>
          <p:nvPr/>
        </p:nvSpPr>
        <p:spPr>
          <a:xfrm>
            <a:off x="6707481" y="5465704"/>
            <a:ext cx="91251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err="1">
                <a:cs typeface="Calibri"/>
              </a:rPr>
              <a:t>cuerda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86F0963-7585-CE23-0EB5-94F5AD7305E0}"/>
              </a:ext>
            </a:extLst>
          </p:cNvPr>
          <p:cNvSpPr txBox="1"/>
          <p:nvPr/>
        </p:nvSpPr>
        <p:spPr>
          <a:xfrm>
            <a:off x="8419629" y="2991555"/>
            <a:ext cx="213548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Tren de </a:t>
            </a:r>
            <a:r>
              <a:rPr lang="en-US" err="1">
                <a:cs typeface="Calibri"/>
              </a:rPr>
              <a:t>poleas</a:t>
            </a:r>
            <a:endParaRPr lang="en-US" err="1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CE14776-EFBB-B5AF-466F-E903CAF7A218}"/>
              </a:ext>
            </a:extLst>
          </p:cNvPr>
          <p:cNvSpPr txBox="1"/>
          <p:nvPr/>
        </p:nvSpPr>
        <p:spPr>
          <a:xfrm>
            <a:off x="4635967" y="5519852"/>
            <a:ext cx="181826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Tornillo</a:t>
            </a:r>
            <a:endParaRPr lang="en-US"/>
          </a:p>
        </p:txBody>
      </p:sp>
      <p:pic>
        <p:nvPicPr>
          <p:cNvPr id="30" name="Picture 30" descr="Diagram&#10;&#10;Description automatically generated">
            <a:extLst>
              <a:ext uri="{FF2B5EF4-FFF2-40B4-BE49-F238E27FC236}">
                <a16:creationId xmlns:a16="http://schemas.microsoft.com/office/drawing/2014/main" id="{DE2DDE72-1F8A-4088-059E-90F6CA43B22B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857065" y="5650813"/>
            <a:ext cx="1285053" cy="1078522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792ED7DD-92A9-CB53-F995-E58B34BAB687}"/>
              </a:ext>
            </a:extLst>
          </p:cNvPr>
          <p:cNvSpPr txBox="1"/>
          <p:nvPr/>
        </p:nvSpPr>
        <p:spPr>
          <a:xfrm>
            <a:off x="3707780" y="6356194"/>
            <a:ext cx="141248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>
                <a:cs typeface="Calibri"/>
              </a:rPr>
              <a:t>Leva </a:t>
            </a:r>
            <a:r>
              <a:rPr lang="en-US" sz="1400" err="1">
                <a:cs typeface="Calibri"/>
              </a:rPr>
              <a:t>excéntrica</a:t>
            </a:r>
            <a:endParaRPr lang="en-US" sz="1400" err="1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A213FEC-F5F9-0F2B-B43B-8B144D55D3D0}"/>
              </a:ext>
            </a:extLst>
          </p:cNvPr>
          <p:cNvSpPr txBox="1"/>
          <p:nvPr/>
        </p:nvSpPr>
        <p:spPr>
          <a:xfrm>
            <a:off x="5484517" y="6387629"/>
            <a:ext cx="105363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400" err="1">
                <a:ea typeface="Calibri"/>
                <a:cs typeface="Calibri"/>
              </a:rPr>
              <a:t>Rondana</a:t>
            </a:r>
            <a:endParaRPr lang="en-US" sz="1400" err="1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651A559-37BA-C34D-9B1E-7A2F0AB01888}"/>
              </a:ext>
            </a:extLst>
          </p:cNvPr>
          <p:cNvSpPr txBox="1"/>
          <p:nvPr/>
        </p:nvSpPr>
        <p:spPr>
          <a:xfrm>
            <a:off x="263407" y="1317035"/>
            <a:ext cx="100659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Banda </a:t>
            </a:r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EBB2153-306A-B570-CA2D-E19B1246B388}"/>
              </a:ext>
            </a:extLst>
          </p:cNvPr>
          <p:cNvSpPr txBox="1"/>
          <p:nvPr/>
        </p:nvSpPr>
        <p:spPr>
          <a:xfrm>
            <a:off x="3416770" y="4028249"/>
            <a:ext cx="790223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>
                <a:cs typeface="Calibri"/>
              </a:rPr>
              <a:t>corr</a:t>
            </a:r>
            <a:r>
              <a:rPr lang="en-US" sz="1000">
                <a:cs typeface="Calibri"/>
              </a:rPr>
              <a:t>e</a:t>
            </a:r>
            <a:r>
              <a:rPr lang="en-US" sz="1200">
                <a:cs typeface="Calibri"/>
              </a:rPr>
              <a:t>a </a:t>
            </a:r>
            <a:endParaRPr lang="en-US" sz="1200"/>
          </a:p>
        </p:txBody>
      </p:sp>
      <p:sp>
        <p:nvSpPr>
          <p:cNvPr id="37" name="TextBox 35">
            <a:extLst>
              <a:ext uri="{FF2B5EF4-FFF2-40B4-BE49-F238E27FC236}">
                <a16:creationId xmlns:a16="http://schemas.microsoft.com/office/drawing/2014/main" id="{D50F9D34-9886-7890-5F6E-81B14D8E8A94}"/>
              </a:ext>
            </a:extLst>
          </p:cNvPr>
          <p:cNvSpPr txBox="1"/>
          <p:nvPr/>
        </p:nvSpPr>
        <p:spPr>
          <a:xfrm>
            <a:off x="10423407" y="6020741"/>
            <a:ext cx="1128888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Fibra de </a:t>
            </a:r>
            <a:r>
              <a:rPr lang="en-US" err="1">
                <a:cs typeface="Calibri"/>
              </a:rPr>
              <a:t>rayón</a:t>
            </a:r>
          </a:p>
        </p:txBody>
      </p:sp>
      <p:pic>
        <p:nvPicPr>
          <p:cNvPr id="38" name="Picture 38">
            <a:extLst>
              <a:ext uri="{FF2B5EF4-FFF2-40B4-BE49-F238E27FC236}">
                <a16:creationId xmlns:a16="http://schemas.microsoft.com/office/drawing/2014/main" id="{63CC00D4-36A4-7C7A-136B-52203A08F16E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4254030" y="3354681"/>
            <a:ext cx="1482608" cy="741304"/>
          </a:xfrm>
          <a:prstGeom prst="rect">
            <a:avLst/>
          </a:prstGeom>
        </p:spPr>
      </p:pic>
      <p:pic>
        <p:nvPicPr>
          <p:cNvPr id="39" name="Picture 39">
            <a:extLst>
              <a:ext uri="{FF2B5EF4-FFF2-40B4-BE49-F238E27FC236}">
                <a16:creationId xmlns:a16="http://schemas.microsoft.com/office/drawing/2014/main" id="{0595A9E0-644B-990F-18F7-4AD904F4BF60}"/>
              </a:ext>
            </a:extLst>
          </p:cNvPr>
          <p:cNvPicPr>
            <a:picLocks noChangeAspect="1"/>
          </p:cNvPicPr>
          <p:nvPr/>
        </p:nvPicPr>
        <p:blipFill rotWithShape="1">
          <a:blip r:embed="rId23"/>
          <a:srcRect r="28675" b="990"/>
          <a:stretch/>
        </p:blipFill>
        <p:spPr>
          <a:xfrm>
            <a:off x="10346208" y="5182717"/>
            <a:ext cx="1062918" cy="932942"/>
          </a:xfrm>
          <a:prstGeom prst="rect">
            <a:avLst/>
          </a:prstGeom>
        </p:spPr>
      </p:pic>
      <p:sp>
        <p:nvSpPr>
          <p:cNvPr id="36" name="Slide Number Placeholder 35">
            <a:extLst>
              <a:ext uri="{FF2B5EF4-FFF2-40B4-BE49-F238E27FC236}">
                <a16:creationId xmlns:a16="http://schemas.microsoft.com/office/drawing/2014/main" id="{5A7E0046-E91B-A777-90DE-3797178127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8220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picture containing gear&#10;&#10;Description automatically generated">
            <a:extLst>
              <a:ext uri="{FF2B5EF4-FFF2-40B4-BE49-F238E27FC236}">
                <a16:creationId xmlns:a16="http://schemas.microsoft.com/office/drawing/2014/main" id="{76D03D15-870A-BB6E-F685-049DB9F57A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437" y="213130"/>
            <a:ext cx="1247422" cy="1154184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B320DE16-FA9A-5CE9-65DF-7D3F92DB00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8104" y="105464"/>
            <a:ext cx="1915349" cy="1510626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A88E5416-73E1-2682-A92C-741271B48AF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6364" r="426" b="455"/>
          <a:stretch/>
        </p:blipFill>
        <p:spPr>
          <a:xfrm>
            <a:off x="6364582" y="250650"/>
            <a:ext cx="1730028" cy="1512616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BEF341D1-E08F-C12D-C6FD-448A2B34CE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02289" y="122843"/>
            <a:ext cx="1721005" cy="1721005"/>
          </a:xfrm>
          <a:prstGeom prst="rect">
            <a:avLst/>
          </a:prstGeom>
        </p:spPr>
      </p:pic>
      <p:pic>
        <p:nvPicPr>
          <p:cNvPr id="8" name="Picture 8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9E99A325-5440-B9D6-B22A-537311CBBC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49363" y="86837"/>
            <a:ext cx="2743200" cy="1623139"/>
          </a:xfrm>
          <a:prstGeom prst="rect">
            <a:avLst/>
          </a:prstGeom>
        </p:spPr>
      </p:pic>
      <p:pic>
        <p:nvPicPr>
          <p:cNvPr id="9" name="Picture 9" descr="Diagram&#10;&#10;Description automatically generated">
            <a:extLst>
              <a:ext uri="{FF2B5EF4-FFF2-40B4-BE49-F238E27FC236}">
                <a16:creationId xmlns:a16="http://schemas.microsoft.com/office/drawing/2014/main" id="{F4B6F206-63D0-C33D-C48B-DBF2B1FF3B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3511" y="1718733"/>
            <a:ext cx="2075275" cy="20752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93C525C-A46B-4D33-0B59-582A74C8CE29}"/>
              </a:ext>
            </a:extLst>
          </p:cNvPr>
          <p:cNvSpPr txBox="1"/>
          <p:nvPr/>
        </p:nvSpPr>
        <p:spPr>
          <a:xfrm>
            <a:off x="10357555" y="761999"/>
            <a:ext cx="195674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err="1">
                <a:cs typeface="Calibri"/>
              </a:rPr>
              <a:t>cuña</a:t>
            </a:r>
            <a:endParaRPr lang="en-US" err="1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D620112-2086-79BC-7451-72B1C0406463}"/>
              </a:ext>
            </a:extLst>
          </p:cNvPr>
          <p:cNvSpPr/>
          <p:nvPr/>
        </p:nvSpPr>
        <p:spPr>
          <a:xfrm>
            <a:off x="264784" y="1390689"/>
            <a:ext cx="880511" cy="2301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sz="1200">
              <a:cs typeface="Calibri"/>
            </a:endParaRPr>
          </a:p>
        </p:txBody>
      </p:sp>
      <p:sp>
        <p:nvSpPr>
          <p:cNvPr id="3" name="TextBox 1">
            <a:extLst>
              <a:ext uri="{FF2B5EF4-FFF2-40B4-BE49-F238E27FC236}">
                <a16:creationId xmlns:a16="http://schemas.microsoft.com/office/drawing/2014/main" id="{0F7AA50C-66AD-907B-C202-DED22FD3AC4F}"/>
              </a:ext>
            </a:extLst>
          </p:cNvPr>
          <p:cNvSpPr txBox="1"/>
          <p:nvPr/>
        </p:nvSpPr>
        <p:spPr>
          <a:xfrm>
            <a:off x="263407" y="1317035"/>
            <a:ext cx="100659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Banda </a:t>
            </a:r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7071C05-F442-18B4-52BD-11183C504ED2}"/>
              </a:ext>
            </a:extLst>
          </p:cNvPr>
          <p:cNvSpPr/>
          <p:nvPr/>
        </p:nvSpPr>
        <p:spPr>
          <a:xfrm>
            <a:off x="4200291" y="1970048"/>
            <a:ext cx="1551878" cy="5018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tx1"/>
                </a:solidFill>
                <a:cs typeface="Calibri"/>
              </a:rPr>
              <a:t>Helice</a:t>
            </a:r>
            <a:endParaRPr lang="en-US">
              <a:solidFill>
                <a:schemeClr val="tx1"/>
              </a:solidFill>
            </a:endParaRPr>
          </a:p>
        </p:txBody>
      </p:sp>
      <p:pic>
        <p:nvPicPr>
          <p:cNvPr id="12" name="Picture 12" descr="A picture containing diagram&#10;&#10;Description automatically generated">
            <a:extLst>
              <a:ext uri="{FF2B5EF4-FFF2-40B4-BE49-F238E27FC236}">
                <a16:creationId xmlns:a16="http://schemas.microsoft.com/office/drawing/2014/main" id="{957A798E-7820-A864-40D3-D373CA3EAD0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3511" y="4003978"/>
            <a:ext cx="1586088" cy="184159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A728F90-38EB-EA5B-537B-7F0E5EE883E0}"/>
              </a:ext>
            </a:extLst>
          </p:cNvPr>
          <p:cNvSpPr txBox="1"/>
          <p:nvPr/>
        </p:nvSpPr>
        <p:spPr>
          <a:xfrm>
            <a:off x="385703" y="3490148"/>
            <a:ext cx="213548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Sistema de </a:t>
            </a:r>
            <a:r>
              <a:rPr lang="en-US" err="1">
                <a:cs typeface="Calibri"/>
              </a:rPr>
              <a:t>agujas</a:t>
            </a:r>
            <a:endParaRPr lang="en-US" err="1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00C7AE1-4BD0-DDCE-A33C-D5E4DA66CBD9}"/>
              </a:ext>
            </a:extLst>
          </p:cNvPr>
          <p:cNvSpPr txBox="1"/>
          <p:nvPr/>
        </p:nvSpPr>
        <p:spPr>
          <a:xfrm>
            <a:off x="2323630" y="1204147"/>
            <a:ext cx="1335851" cy="30777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>
                <a:ea typeface="Calibri"/>
                <a:cs typeface="Calibri"/>
              </a:rPr>
              <a:t>Cadena simple</a:t>
            </a:r>
            <a:endParaRPr lang="en-US">
              <a:ea typeface="Calibri" panose="020F0502020204030204"/>
              <a:cs typeface="Calibri" panose="020F0502020204030204"/>
            </a:endParaRPr>
          </a:p>
        </p:txBody>
      </p:sp>
      <p:pic>
        <p:nvPicPr>
          <p:cNvPr id="15" name="Picture 15" descr="Diagram&#10;&#10;Description automatically generated">
            <a:extLst>
              <a:ext uri="{FF2B5EF4-FFF2-40B4-BE49-F238E27FC236}">
                <a16:creationId xmlns:a16="http://schemas.microsoft.com/office/drawing/2014/main" id="{3CF12742-F0DD-740F-7C6C-13A4214AF0A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75571" y="2565232"/>
            <a:ext cx="1906859" cy="1569562"/>
          </a:xfrm>
          <a:prstGeom prst="rect">
            <a:avLst/>
          </a:prstGeom>
        </p:spPr>
      </p:pic>
      <p:pic>
        <p:nvPicPr>
          <p:cNvPr id="16" name="Picture 15" descr="Diagram&#10;&#10;Description automatically generated">
            <a:extLst>
              <a:ext uri="{FF2B5EF4-FFF2-40B4-BE49-F238E27FC236}">
                <a16:creationId xmlns:a16="http://schemas.microsoft.com/office/drawing/2014/main" id="{F17DB90A-71B1-00AF-7B86-AB3BB37184E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02326" y="5743183"/>
            <a:ext cx="2743200" cy="88437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949FFD7-426A-9046-57A0-132D66767AE6}"/>
              </a:ext>
            </a:extLst>
          </p:cNvPr>
          <p:cNvSpPr txBox="1"/>
          <p:nvPr/>
        </p:nvSpPr>
        <p:spPr>
          <a:xfrm>
            <a:off x="9567333" y="5475110"/>
            <a:ext cx="225777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err="1">
                <a:cs typeface="Calibri"/>
              </a:rPr>
              <a:t>Cuerda</a:t>
            </a:r>
            <a:r>
              <a:rPr lang="en-US">
                <a:cs typeface="Calibri"/>
              </a:rPr>
              <a:t> para escalar </a:t>
            </a:r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A933257-F9A7-14BE-BB6A-F736D9DF63B0}"/>
              </a:ext>
            </a:extLst>
          </p:cNvPr>
          <p:cNvSpPr txBox="1"/>
          <p:nvPr/>
        </p:nvSpPr>
        <p:spPr>
          <a:xfrm>
            <a:off x="2843561" y="2564780"/>
            <a:ext cx="138460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err="1">
                <a:cs typeface="Calibri"/>
              </a:rPr>
              <a:t>Tejido</a:t>
            </a:r>
            <a:r>
              <a:rPr lang="en-US" sz="1400">
                <a:cs typeface="Calibri"/>
              </a:rPr>
              <a:t> de punto</a:t>
            </a:r>
            <a:endParaRPr lang="en-US" sz="1400"/>
          </a:p>
        </p:txBody>
      </p:sp>
      <p:pic>
        <p:nvPicPr>
          <p:cNvPr id="19" name="Picture 19" descr="Diagram&#10;&#10;Description automatically generated">
            <a:extLst>
              <a:ext uri="{FF2B5EF4-FFF2-40B4-BE49-F238E27FC236}">
                <a16:creationId xmlns:a16="http://schemas.microsoft.com/office/drawing/2014/main" id="{9B5760E5-BBF6-9730-723C-C89AA39AE3C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30819" y="4131527"/>
            <a:ext cx="2743200" cy="1341690"/>
          </a:xfrm>
          <a:prstGeom prst="rect">
            <a:avLst/>
          </a:prstGeom>
        </p:spPr>
      </p:pic>
      <p:pic>
        <p:nvPicPr>
          <p:cNvPr id="20" name="Picture 20" descr="A picture containing basket, container&#10;&#10;Description automatically generated">
            <a:extLst>
              <a:ext uri="{FF2B5EF4-FFF2-40B4-BE49-F238E27FC236}">
                <a16:creationId xmlns:a16="http://schemas.microsoft.com/office/drawing/2014/main" id="{255FC303-EE8F-4D40-67C2-6D2EC5D2CD1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938241" y="2706923"/>
            <a:ext cx="1798109" cy="1444155"/>
          </a:xfrm>
          <a:prstGeom prst="rect">
            <a:avLst/>
          </a:prstGeom>
        </p:spPr>
      </p:pic>
      <p:pic>
        <p:nvPicPr>
          <p:cNvPr id="26" name="Picture 26" descr="Logo&#10;&#10;Description automatically generated">
            <a:extLst>
              <a:ext uri="{FF2B5EF4-FFF2-40B4-BE49-F238E27FC236}">
                <a16:creationId xmlns:a16="http://schemas.microsoft.com/office/drawing/2014/main" id="{72A69A06-FA3D-7AFC-BA28-E1B2C11D83D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966291" y="4241615"/>
            <a:ext cx="1905000" cy="1724025"/>
          </a:xfrm>
          <a:prstGeom prst="rect">
            <a:avLst/>
          </a:prstGeom>
        </p:spPr>
      </p:pic>
      <p:pic>
        <p:nvPicPr>
          <p:cNvPr id="27" name="Picture 27" descr="A picture containing cloth, thread&#10;&#10;Description automatically generated">
            <a:extLst>
              <a:ext uri="{FF2B5EF4-FFF2-40B4-BE49-F238E27FC236}">
                <a16:creationId xmlns:a16="http://schemas.microsoft.com/office/drawing/2014/main" id="{26B5ABCA-7298-78DC-9596-C2B388799EF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87585" y="5656188"/>
            <a:ext cx="1680164" cy="1095996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04095DBB-2708-83CB-8292-C257C87E979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362317" y="5571893"/>
            <a:ext cx="1631563" cy="1215483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678EC66F-39BB-9B66-5091-4BDC749E88E3}"/>
              </a:ext>
            </a:extLst>
          </p:cNvPr>
          <p:cNvSpPr txBox="1"/>
          <p:nvPr/>
        </p:nvSpPr>
        <p:spPr>
          <a:xfrm>
            <a:off x="291629" y="6453481"/>
            <a:ext cx="213548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Mecate para tender</a:t>
            </a:r>
            <a:endParaRPr lang="en-US"/>
          </a:p>
        </p:txBody>
      </p:sp>
      <p:sp>
        <p:nvSpPr>
          <p:cNvPr id="35" name="TextBox 33" descr="A picture containing text&#10;&#10;Description automatically generated">
            <a:extLst>
              <a:ext uri="{FF2B5EF4-FFF2-40B4-BE49-F238E27FC236}">
                <a16:creationId xmlns:a16="http://schemas.microsoft.com/office/drawing/2014/main" id="{F42BB07B-43B1-1F83-61D1-0FABC580AF09}"/>
              </a:ext>
            </a:extLst>
          </p:cNvPr>
          <p:cNvSpPr txBox="1"/>
          <p:nvPr/>
        </p:nvSpPr>
        <p:spPr>
          <a:xfrm>
            <a:off x="5185562" y="5877471"/>
            <a:ext cx="213548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Bomba de </a:t>
            </a:r>
            <a:r>
              <a:rPr lang="en-US" err="1">
                <a:cs typeface="Calibri"/>
              </a:rPr>
              <a:t>aceite</a:t>
            </a:r>
            <a:r>
              <a:rPr lang="en-US">
                <a:cs typeface="Calibri"/>
              </a:rPr>
              <a:t> de </a:t>
            </a:r>
            <a:r>
              <a:rPr lang="en-US" err="1">
                <a:cs typeface="Calibri"/>
              </a:rPr>
              <a:t>engranes</a:t>
            </a:r>
          </a:p>
        </p:txBody>
      </p:sp>
      <p:pic>
        <p:nvPicPr>
          <p:cNvPr id="37" name="Picture 37">
            <a:extLst>
              <a:ext uri="{FF2B5EF4-FFF2-40B4-BE49-F238E27FC236}">
                <a16:creationId xmlns:a16="http://schemas.microsoft.com/office/drawing/2014/main" id="{CF4F1F22-741B-CFF2-1CA7-A99DEC0CAE49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225709" y="4191000"/>
            <a:ext cx="1905000" cy="152400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C123B7A8-0D57-F6DB-2D9A-1C8BD47452B2}"/>
              </a:ext>
            </a:extLst>
          </p:cNvPr>
          <p:cNvSpPr txBox="1"/>
          <p:nvPr/>
        </p:nvSpPr>
        <p:spPr>
          <a:xfrm>
            <a:off x="6096000" y="2370666"/>
            <a:ext cx="142992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err="1">
                <a:cs typeface="Calibri"/>
              </a:rPr>
              <a:t>Manguera</a:t>
            </a:r>
            <a:r>
              <a:rPr lang="en-US">
                <a:cs typeface="Calibri"/>
              </a:rPr>
              <a:t> de fireman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3E767EF-D4FA-9683-A35D-47A8BD24BA8D}"/>
              </a:ext>
            </a:extLst>
          </p:cNvPr>
          <p:cNvSpPr txBox="1"/>
          <p:nvPr/>
        </p:nvSpPr>
        <p:spPr>
          <a:xfrm>
            <a:off x="7566835" y="5714998"/>
            <a:ext cx="1320210" cy="369332"/>
          </a:xfrm>
          <a:prstGeom prst="rect">
            <a:avLst/>
          </a:prstGeom>
          <a:solidFill>
            <a:schemeClr val="accent2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cs typeface="Calibri"/>
              </a:rPr>
              <a:t>ALGODON</a:t>
            </a:r>
          </a:p>
        </p:txBody>
      </p:sp>
      <p:pic>
        <p:nvPicPr>
          <p:cNvPr id="22" name="Picture 22" descr="A picture containing text&#10;&#10;Description automatically generated">
            <a:extLst>
              <a:ext uri="{FF2B5EF4-FFF2-40B4-BE49-F238E27FC236}">
                <a16:creationId xmlns:a16="http://schemas.microsoft.com/office/drawing/2014/main" id="{7E7EDB80-279A-884F-F2D9-3218A98C4012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l="11145" r="2712" b="16742"/>
          <a:stretch/>
        </p:blipFill>
        <p:spPr>
          <a:xfrm>
            <a:off x="9304567" y="2223739"/>
            <a:ext cx="2363073" cy="1712951"/>
          </a:xfrm>
          <a:prstGeom prst="rect">
            <a:avLst/>
          </a:prstGeom>
        </p:spPr>
      </p:pic>
      <p:pic>
        <p:nvPicPr>
          <p:cNvPr id="25" name="Picture 30">
            <a:extLst>
              <a:ext uri="{FF2B5EF4-FFF2-40B4-BE49-F238E27FC236}">
                <a16:creationId xmlns:a16="http://schemas.microsoft.com/office/drawing/2014/main" id="{E9ADAE8C-0C66-63E8-D2AC-BA7615083ED3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576250" y="2366298"/>
            <a:ext cx="1292521" cy="1292521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6952DF3B-8E9B-9DA8-24FF-62B343D7A483}"/>
              </a:ext>
            </a:extLst>
          </p:cNvPr>
          <p:cNvSpPr txBox="1"/>
          <p:nvPr/>
        </p:nvSpPr>
        <p:spPr>
          <a:xfrm>
            <a:off x="7522534" y="3429000"/>
            <a:ext cx="15239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TE DE ACERO</a:t>
            </a:r>
            <a:endParaRPr lang="en-US"/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6FA33521-A197-7ED8-7C0E-5D07E9CB0A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9527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>
            <a:extLst>
              <a:ext uri="{FF2B5EF4-FFF2-40B4-BE49-F238E27FC236}">
                <a16:creationId xmlns:a16="http://schemas.microsoft.com/office/drawing/2014/main" id="{A5118D4C-C6A3-79F4-341F-041F7AC84C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525" y="337829"/>
            <a:ext cx="1644486" cy="101306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20F91F4-34B0-17F9-6099-0D592AA01423}"/>
              </a:ext>
            </a:extLst>
          </p:cNvPr>
          <p:cNvSpPr txBox="1"/>
          <p:nvPr/>
        </p:nvSpPr>
        <p:spPr>
          <a:xfrm>
            <a:off x="843932" y="1547710"/>
            <a:ext cx="1006593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err="1">
                <a:cs typeface="Calibri"/>
              </a:rPr>
              <a:t>poliester</a:t>
            </a:r>
            <a:r>
              <a:rPr lang="en-US" sz="1200">
                <a:cs typeface="Calibri"/>
              </a:rPr>
              <a:t> </a:t>
            </a:r>
          </a:p>
        </p:txBody>
      </p:sp>
      <p:pic>
        <p:nvPicPr>
          <p:cNvPr id="8" name="Picture 8" descr="A picture containing text&#10;&#10;Description automatically generated">
            <a:extLst>
              <a:ext uri="{FF2B5EF4-FFF2-40B4-BE49-F238E27FC236}">
                <a16:creationId xmlns:a16="http://schemas.microsoft.com/office/drawing/2014/main" id="{7356EB2C-80EF-9F36-5818-2ABD04B98B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10800000" flipV="1">
            <a:off x="2165585" y="249394"/>
            <a:ext cx="1002830" cy="112869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C174695-8478-A2F3-ADC6-CB8FA2851372}"/>
              </a:ext>
            </a:extLst>
          </p:cNvPr>
          <p:cNvSpPr txBox="1"/>
          <p:nvPr/>
        </p:nvSpPr>
        <p:spPr>
          <a:xfrm>
            <a:off x="2165584" y="1365952"/>
            <a:ext cx="1091259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err="1">
                <a:cs typeface="Calibri"/>
              </a:rPr>
              <a:t>Tabla</a:t>
            </a:r>
            <a:r>
              <a:rPr lang="en-US" sz="1200">
                <a:cs typeface="Calibri"/>
              </a:rPr>
              <a:t> </a:t>
            </a:r>
            <a:r>
              <a:rPr lang="en-US" sz="1200" err="1">
                <a:cs typeface="Calibri"/>
              </a:rPr>
              <a:t>madera</a:t>
            </a:r>
            <a:r>
              <a:rPr lang="en-US" sz="1200">
                <a:cs typeface="Calibri"/>
              </a:rPr>
              <a:t> </a:t>
            </a:r>
          </a:p>
        </p:txBody>
      </p:sp>
      <p:pic>
        <p:nvPicPr>
          <p:cNvPr id="6" name="Picture 9">
            <a:extLst>
              <a:ext uri="{FF2B5EF4-FFF2-40B4-BE49-F238E27FC236}">
                <a16:creationId xmlns:a16="http://schemas.microsoft.com/office/drawing/2014/main" id="{89B1EEFD-58FC-0AA6-EF84-9BBA13D9A9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975" y="2024944"/>
            <a:ext cx="1924050" cy="1905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6B4038E-020D-EE7C-DCA9-AD5D09CA3909}"/>
              </a:ext>
            </a:extLst>
          </p:cNvPr>
          <p:cNvSpPr txBox="1"/>
          <p:nvPr/>
        </p:nvSpPr>
        <p:spPr>
          <a:xfrm>
            <a:off x="1448741" y="3113851"/>
            <a:ext cx="1119480" cy="64633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>
                <a:ea typeface="Calibri"/>
                <a:cs typeface="Calibri"/>
              </a:rPr>
              <a:t>Tanque </a:t>
            </a:r>
            <a:r>
              <a:rPr lang="en-US" sz="1200" err="1">
                <a:ea typeface="Calibri"/>
                <a:cs typeface="Calibri"/>
              </a:rPr>
              <a:t>compresor</a:t>
            </a:r>
            <a:r>
              <a:rPr lang="en-US" sz="1200">
                <a:ea typeface="Calibri"/>
                <a:cs typeface="Calibri"/>
              </a:rPr>
              <a:t> de </a:t>
            </a:r>
            <a:r>
              <a:rPr lang="en-US" sz="1200" err="1">
                <a:ea typeface="Calibri"/>
                <a:cs typeface="Calibri"/>
              </a:rPr>
              <a:t>aire</a:t>
            </a:r>
            <a:endParaRPr lang="en-US" sz="1200" err="1"/>
          </a:p>
        </p:txBody>
      </p:sp>
      <p:pic>
        <p:nvPicPr>
          <p:cNvPr id="11" name="Picture 11">
            <a:extLst>
              <a:ext uri="{FF2B5EF4-FFF2-40B4-BE49-F238E27FC236}">
                <a16:creationId xmlns:a16="http://schemas.microsoft.com/office/drawing/2014/main" id="{3AFDFB88-D179-7CED-0D85-0746B9C5D5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437" y="4230511"/>
            <a:ext cx="1275645" cy="1285052"/>
          </a:xfrm>
          <a:prstGeom prst="rect">
            <a:avLst/>
          </a:prstGeom>
        </p:spPr>
      </p:pic>
      <p:pic>
        <p:nvPicPr>
          <p:cNvPr id="3" name="Picture 3" descr="A picture containing black, dark, dishware, tableware&#10;&#10;Description automatically generated">
            <a:extLst>
              <a:ext uri="{FF2B5EF4-FFF2-40B4-BE49-F238E27FC236}">
                <a16:creationId xmlns:a16="http://schemas.microsoft.com/office/drawing/2014/main" id="{1903DB11-13EC-1460-5B27-8EC8192AC0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63955" y="-2823"/>
            <a:ext cx="1426163" cy="139794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364694C-4883-4091-A398-55724D269E77}"/>
              </a:ext>
            </a:extLst>
          </p:cNvPr>
          <p:cNvSpPr txBox="1"/>
          <p:nvPr/>
        </p:nvSpPr>
        <p:spPr>
          <a:xfrm>
            <a:off x="-28224" y="4750740"/>
            <a:ext cx="86548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>
                <a:cs typeface="Calibri"/>
              </a:rPr>
              <a:t>Redondo de </a:t>
            </a:r>
            <a:r>
              <a:rPr lang="en-US" sz="1200" err="1">
                <a:cs typeface="Calibri"/>
              </a:rPr>
              <a:t>aluminio</a:t>
            </a:r>
            <a:endParaRPr lang="en-US" sz="1200"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F741BC0-D5B9-D2F9-75B4-D08FE34E2A74}"/>
              </a:ext>
            </a:extLst>
          </p:cNvPr>
          <p:cNvSpPr txBox="1"/>
          <p:nvPr/>
        </p:nvSpPr>
        <p:spPr>
          <a:xfrm>
            <a:off x="10611555" y="1354666"/>
            <a:ext cx="1580443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>
                <a:cs typeface="Calibri"/>
              </a:rPr>
              <a:t>Redondo de nylon </a:t>
            </a:r>
            <a:endParaRPr lang="en-US" sz="1400"/>
          </a:p>
        </p:txBody>
      </p:sp>
      <p:pic>
        <p:nvPicPr>
          <p:cNvPr id="12" name="Picture 13">
            <a:extLst>
              <a:ext uri="{FF2B5EF4-FFF2-40B4-BE49-F238E27FC236}">
                <a16:creationId xmlns:a16="http://schemas.microsoft.com/office/drawing/2014/main" id="{3ABCCCF6-4EF4-2382-11DB-F3934BD14B4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21994" y="251883"/>
            <a:ext cx="1302456" cy="1302456"/>
          </a:xfrm>
          <a:prstGeom prst="rect">
            <a:avLst/>
          </a:prstGeom>
        </p:spPr>
      </p:pic>
      <p:pic>
        <p:nvPicPr>
          <p:cNvPr id="14" name="Picture 14">
            <a:extLst>
              <a:ext uri="{FF2B5EF4-FFF2-40B4-BE49-F238E27FC236}">
                <a16:creationId xmlns:a16="http://schemas.microsoft.com/office/drawing/2014/main" id="{24E6CD05-DB5E-BB37-2D2D-23B98B737E8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49807" y="119474"/>
            <a:ext cx="1397941" cy="139794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D477AB7-C30F-E5C7-8A18-6F80C63FB206}"/>
              </a:ext>
            </a:extLst>
          </p:cNvPr>
          <p:cNvSpPr txBox="1"/>
          <p:nvPr/>
        </p:nvSpPr>
        <p:spPr>
          <a:xfrm>
            <a:off x="6013213" y="1356544"/>
            <a:ext cx="1091259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>
                <a:cs typeface="Calibri"/>
              </a:rPr>
              <a:t>Polin </a:t>
            </a:r>
            <a:r>
              <a:rPr lang="en-US" sz="1200" err="1">
                <a:cs typeface="Calibri"/>
              </a:rPr>
              <a:t>madera</a:t>
            </a:r>
            <a:r>
              <a:rPr lang="en-US" sz="1200">
                <a:cs typeface="Calibri"/>
              </a:rPr>
              <a:t> </a:t>
            </a:r>
          </a:p>
        </p:txBody>
      </p:sp>
      <p:pic>
        <p:nvPicPr>
          <p:cNvPr id="16" name="Picture 16">
            <a:extLst>
              <a:ext uri="{FF2B5EF4-FFF2-40B4-BE49-F238E27FC236}">
                <a16:creationId xmlns:a16="http://schemas.microsoft.com/office/drawing/2014/main" id="{1EECAC5C-FD5A-CAD0-4694-AE466D322364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13645" r="-191" b="-29"/>
          <a:stretch/>
        </p:blipFill>
        <p:spPr>
          <a:xfrm>
            <a:off x="5702772" y="2026398"/>
            <a:ext cx="3627506" cy="1394937"/>
          </a:xfrm>
          <a:prstGeom prst="rect">
            <a:avLst/>
          </a:prstGeom>
        </p:spPr>
      </p:pic>
      <p:pic>
        <p:nvPicPr>
          <p:cNvPr id="17" name="Picture 17">
            <a:extLst>
              <a:ext uri="{FF2B5EF4-FFF2-40B4-BE49-F238E27FC236}">
                <a16:creationId xmlns:a16="http://schemas.microsoft.com/office/drawing/2014/main" id="{9F39E050-F990-A232-FCFA-75C3A21B513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54351" y="2980332"/>
            <a:ext cx="2120591" cy="136196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2800EC-BD56-0AFD-3274-AAE4075FB3FE}"/>
              </a:ext>
            </a:extLst>
          </p:cNvPr>
          <p:cNvSpPr txBox="1"/>
          <p:nvPr/>
        </p:nvSpPr>
        <p:spPr>
          <a:xfrm>
            <a:off x="2925702" y="2784592"/>
            <a:ext cx="65851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Lana </a:t>
            </a:r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BC96589-9A6F-A589-C970-30189844EA3C}"/>
              </a:ext>
            </a:extLst>
          </p:cNvPr>
          <p:cNvSpPr/>
          <p:nvPr/>
        </p:nvSpPr>
        <p:spPr>
          <a:xfrm>
            <a:off x="3205975" y="4218876"/>
            <a:ext cx="1300976" cy="2323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  <a:cs typeface="Calibri"/>
              </a:rPr>
              <a:t>Angulo de </a:t>
            </a:r>
            <a:r>
              <a:rPr lang="en-US" sz="1200" err="1">
                <a:solidFill>
                  <a:schemeClr val="tx1"/>
                </a:solidFill>
                <a:cs typeface="Calibri"/>
              </a:rPr>
              <a:t>acero</a:t>
            </a:r>
            <a:r>
              <a:rPr lang="en-US" sz="1200">
                <a:solidFill>
                  <a:schemeClr val="tx1"/>
                </a:solidFill>
                <a:cs typeface="Calibri"/>
              </a:rPr>
              <a:t> </a:t>
            </a:r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13E2C1A-6B8A-2668-56B5-503975282B3B}"/>
              </a:ext>
            </a:extLst>
          </p:cNvPr>
          <p:cNvSpPr txBox="1"/>
          <p:nvPr/>
        </p:nvSpPr>
        <p:spPr>
          <a:xfrm>
            <a:off x="6679259" y="3396073"/>
            <a:ext cx="310068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>
                <a:cs typeface="Calibri"/>
              </a:rPr>
              <a:t>Motor </a:t>
            </a:r>
            <a:r>
              <a:rPr lang="en-US" sz="1200" err="1">
                <a:cs typeface="Calibri"/>
              </a:rPr>
              <a:t>electrico</a:t>
            </a:r>
            <a:r>
              <a:rPr lang="en-US">
                <a:cs typeface="Calibri"/>
              </a:rPr>
              <a:t> </a:t>
            </a:r>
            <a:endParaRPr lang="en-US"/>
          </a:p>
        </p:txBody>
      </p:sp>
      <p:pic>
        <p:nvPicPr>
          <p:cNvPr id="21" name="Picture 21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FEAE9D02-79C5-B7F2-0D37-26730339449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974740" y="1894652"/>
            <a:ext cx="1576447" cy="970845"/>
          </a:xfrm>
          <a:prstGeom prst="rect">
            <a:avLst/>
          </a:prstGeom>
        </p:spPr>
      </p:pic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53F70A85-A9E6-EBB6-5EA5-FF4B0360A0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4951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BAF958-D641-CF34-98B7-CE15067F82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CCCFF"/>
                </a:solidFill>
                <a:latin typeface="Cooper Black" panose="0208090404030B020404" pitchFamily="18" charset="0"/>
                <a:cs typeface="Calibri Light"/>
              </a:rPr>
              <a:t>Manual de </a:t>
            </a:r>
            <a:r>
              <a:rPr lang="en-US" dirty="0" err="1">
                <a:solidFill>
                  <a:srgbClr val="CCCCFF"/>
                </a:solidFill>
                <a:latin typeface="Cooper Black" panose="0208090404030B020404" pitchFamily="18" charset="0"/>
                <a:cs typeface="Calibri Light"/>
              </a:rPr>
              <a:t>diseño</a:t>
            </a:r>
            <a:r>
              <a:rPr lang="en-US" dirty="0">
                <a:solidFill>
                  <a:srgbClr val="CCCCFF"/>
                </a:solidFill>
                <a:latin typeface="Cooper Black" panose="0208090404030B020404" pitchFamily="18" charset="0"/>
                <a:cs typeface="Calibri Light"/>
              </a:rPr>
              <a:t> (formulas)</a:t>
            </a:r>
            <a:endParaRPr lang="en-US" dirty="0">
              <a:solidFill>
                <a:srgbClr val="CCCCFF"/>
              </a:solidFill>
              <a:latin typeface="Cooper Black" panose="0208090404030B0204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3B7D29-15EF-5283-0B03-189CFD4E3321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solidFill>
              <a:srgbClr val="CCCCFF"/>
            </a:solidFill>
          </a:ln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 err="1">
                <a:latin typeface="Dutch801 Rm BT" panose="02020603060505020304" pitchFamily="18" charset="0"/>
                <a:cs typeface="Calibri"/>
              </a:rPr>
              <a:t>Poleas</a:t>
            </a:r>
            <a:r>
              <a:rPr lang="en-US" sz="2000" dirty="0">
                <a:latin typeface="Dutch801 Rm BT" panose="02020603060505020304" pitchFamily="18" charset="0"/>
                <a:cs typeface="Calibri"/>
              </a:rPr>
              <a:t>: </a:t>
            </a:r>
            <a:r>
              <a:rPr lang="en-US" sz="2000" dirty="0">
                <a:latin typeface="Dutch801 Rm BT" panose="02020603060505020304" pitchFamily="18" charset="0"/>
                <a:ea typeface="+mn-lt"/>
                <a:cs typeface="+mn-lt"/>
                <a:hlinkClick r:id="rId2"/>
              </a:rPr>
              <a:t>https://www.industriasjaguar.com/es/productos/elevacion-traccion/poleas-manuales</a:t>
            </a:r>
            <a:endParaRPr lang="en-US" sz="2000" dirty="0">
              <a:latin typeface="Dutch801 Rm BT" panose="02020603060505020304" pitchFamily="18" charset="0"/>
              <a:ea typeface="+mn-lt"/>
              <a:cs typeface="+mn-lt"/>
            </a:endParaRPr>
          </a:p>
          <a:p>
            <a:r>
              <a:rPr lang="en-US" sz="2000" dirty="0" err="1">
                <a:latin typeface="Dutch801 Rm BT" panose="02020603060505020304" pitchFamily="18" charset="0"/>
                <a:cs typeface="Calibri"/>
              </a:rPr>
              <a:t>Engranajes</a:t>
            </a:r>
            <a:r>
              <a:rPr lang="en-US" sz="2000" dirty="0">
                <a:latin typeface="Dutch801 Rm BT" panose="02020603060505020304" pitchFamily="18" charset="0"/>
                <a:cs typeface="Calibri"/>
              </a:rPr>
              <a:t>: </a:t>
            </a:r>
            <a:r>
              <a:rPr lang="en-US" sz="2000" dirty="0">
                <a:latin typeface="Dutch801 Rm BT" panose="02020603060505020304" pitchFamily="18" charset="0"/>
                <a:ea typeface="+mn-lt"/>
                <a:cs typeface="+mn-lt"/>
                <a:hlinkClick r:id="rId3"/>
              </a:rPr>
              <a:t>Manual de </a:t>
            </a:r>
            <a:r>
              <a:rPr lang="en-US" sz="2000" dirty="0" err="1">
                <a:latin typeface="Dutch801 Rm BT" panose="02020603060505020304" pitchFamily="18" charset="0"/>
                <a:ea typeface="+mn-lt"/>
                <a:cs typeface="+mn-lt"/>
                <a:hlinkClick r:id="rId3"/>
              </a:rPr>
              <a:t>Engranajes</a:t>
            </a:r>
            <a:r>
              <a:rPr lang="en-US" sz="2000" dirty="0">
                <a:latin typeface="Dutch801 Rm BT" panose="02020603060505020304" pitchFamily="18" charset="0"/>
                <a:ea typeface="+mn-lt"/>
                <a:cs typeface="+mn-lt"/>
                <a:hlinkClick r:id="rId3"/>
              </a:rPr>
              <a:t> </a:t>
            </a:r>
            <a:r>
              <a:rPr lang="en-US" sz="2000" dirty="0" err="1">
                <a:latin typeface="Dutch801 Rm BT" panose="02020603060505020304" pitchFamily="18" charset="0"/>
                <a:ea typeface="+mn-lt"/>
                <a:cs typeface="+mn-lt"/>
                <a:hlinkClick r:id="rId3"/>
              </a:rPr>
              <a:t>Diseño</a:t>
            </a:r>
            <a:r>
              <a:rPr lang="en-US" sz="2000" dirty="0">
                <a:latin typeface="Dutch801 Rm BT" panose="02020603060505020304" pitchFamily="18" charset="0"/>
                <a:ea typeface="+mn-lt"/>
                <a:cs typeface="+mn-lt"/>
                <a:hlinkClick r:id="rId3"/>
              </a:rPr>
              <a:t>, </a:t>
            </a:r>
            <a:r>
              <a:rPr lang="en-US" sz="2000" dirty="0" err="1">
                <a:latin typeface="Dutch801 Rm BT" panose="02020603060505020304" pitchFamily="18" charset="0"/>
                <a:ea typeface="+mn-lt"/>
                <a:cs typeface="+mn-lt"/>
                <a:hlinkClick r:id="rId3"/>
              </a:rPr>
              <a:t>Manufactura</a:t>
            </a:r>
            <a:r>
              <a:rPr lang="en-US" sz="2000" dirty="0">
                <a:latin typeface="Dutch801 Rm BT" panose="02020603060505020304" pitchFamily="18" charset="0"/>
                <a:ea typeface="+mn-lt"/>
                <a:cs typeface="+mn-lt"/>
                <a:hlinkClick r:id="rId3"/>
              </a:rPr>
              <a:t> y </a:t>
            </a:r>
            <a:r>
              <a:rPr lang="en-US" sz="2000" dirty="0" err="1">
                <a:latin typeface="Dutch801 Rm BT" panose="02020603060505020304" pitchFamily="18" charset="0"/>
                <a:ea typeface="+mn-lt"/>
                <a:cs typeface="+mn-lt"/>
                <a:hlinkClick r:id="rId3"/>
              </a:rPr>
              <a:t>Aplicación</a:t>
            </a:r>
            <a:r>
              <a:rPr lang="en-US" sz="2000" dirty="0">
                <a:latin typeface="Dutch801 Rm BT" panose="02020603060505020304" pitchFamily="18" charset="0"/>
                <a:ea typeface="+mn-lt"/>
                <a:cs typeface="+mn-lt"/>
                <a:hlinkClick r:id="rId3"/>
              </a:rPr>
              <a:t> (PDF) - </a:t>
            </a:r>
            <a:r>
              <a:rPr lang="en-US" sz="2000" dirty="0" err="1">
                <a:latin typeface="Dutch801 Rm BT" panose="02020603060505020304" pitchFamily="18" charset="0"/>
                <a:ea typeface="+mn-lt"/>
                <a:cs typeface="+mn-lt"/>
                <a:hlinkClick r:id="rId3"/>
              </a:rPr>
              <a:t>Darle</a:t>
            </a:r>
            <a:r>
              <a:rPr lang="en-US" sz="2000" dirty="0">
                <a:latin typeface="Dutch801 Rm BT" panose="02020603060505020304" pitchFamily="18" charset="0"/>
                <a:ea typeface="+mn-lt"/>
                <a:cs typeface="+mn-lt"/>
                <a:hlinkClick r:id="rId3"/>
              </a:rPr>
              <a:t> W. Dudley. (galleton.net)</a:t>
            </a:r>
            <a:endParaRPr lang="en-US" sz="2000" dirty="0">
              <a:latin typeface="Dutch801 Rm BT" panose="02020603060505020304" pitchFamily="18" charset="0"/>
              <a:cs typeface="Calibri"/>
            </a:endParaRPr>
          </a:p>
          <a:p>
            <a:r>
              <a:rPr lang="en-US" sz="2000" dirty="0" err="1">
                <a:latin typeface="Dutch801 Rm BT" panose="02020603060505020304" pitchFamily="18" charset="0"/>
                <a:cs typeface="Calibri"/>
              </a:rPr>
              <a:t>Tornillos</a:t>
            </a:r>
            <a:r>
              <a:rPr lang="en-US" sz="2000" dirty="0">
                <a:latin typeface="Dutch801 Rm BT" panose="02020603060505020304" pitchFamily="18" charset="0"/>
                <a:cs typeface="Calibri"/>
              </a:rPr>
              <a:t>: </a:t>
            </a:r>
            <a:r>
              <a:rPr lang="en-US" sz="2000" dirty="0" err="1">
                <a:latin typeface="Dutch801 Rm BT" panose="02020603060505020304" pitchFamily="18" charset="0"/>
                <a:ea typeface="+mn-lt"/>
                <a:cs typeface="+mn-lt"/>
                <a:hlinkClick r:id="rId4"/>
              </a:rPr>
              <a:t>Ficha</a:t>
            </a:r>
            <a:r>
              <a:rPr lang="en-US" sz="2000" dirty="0">
                <a:latin typeface="Dutch801 Rm BT" panose="02020603060505020304" pitchFamily="18" charset="0"/>
                <a:ea typeface="+mn-lt"/>
                <a:cs typeface="+mn-lt"/>
                <a:hlinkClick r:id="rId4"/>
              </a:rPr>
              <a:t> </a:t>
            </a:r>
            <a:r>
              <a:rPr lang="en-US" sz="2000" dirty="0" err="1">
                <a:latin typeface="Dutch801 Rm BT" panose="02020603060505020304" pitchFamily="18" charset="0"/>
                <a:ea typeface="+mn-lt"/>
                <a:cs typeface="+mn-lt"/>
                <a:hlinkClick r:id="rId4"/>
              </a:rPr>
              <a:t>Técnica</a:t>
            </a:r>
            <a:r>
              <a:rPr lang="en-US" sz="2000" dirty="0">
                <a:latin typeface="Dutch801 Rm BT" panose="02020603060505020304" pitchFamily="18" charset="0"/>
                <a:ea typeface="+mn-lt"/>
                <a:cs typeface="+mn-lt"/>
                <a:hlinkClick r:id="rId4"/>
              </a:rPr>
              <a:t>: </a:t>
            </a:r>
            <a:r>
              <a:rPr lang="en-US" sz="2000" dirty="0" err="1">
                <a:latin typeface="Dutch801 Rm BT" panose="02020603060505020304" pitchFamily="18" charset="0"/>
                <a:ea typeface="+mn-lt"/>
                <a:cs typeface="+mn-lt"/>
                <a:hlinkClick r:id="rId4"/>
              </a:rPr>
              <a:t>Tornillos</a:t>
            </a:r>
            <a:r>
              <a:rPr lang="en-US" sz="2000" dirty="0">
                <a:latin typeface="Dutch801 Rm BT" panose="02020603060505020304" pitchFamily="18" charset="0"/>
                <a:ea typeface="+mn-lt"/>
                <a:cs typeface="+mn-lt"/>
                <a:hlinkClick r:id="rId4"/>
              </a:rPr>
              <a:t>, </a:t>
            </a:r>
            <a:r>
              <a:rPr lang="en-US" sz="2000" dirty="0" err="1">
                <a:latin typeface="Dutch801 Rm BT" panose="02020603060505020304" pitchFamily="18" charset="0"/>
                <a:ea typeface="+mn-lt"/>
                <a:cs typeface="+mn-lt"/>
                <a:hlinkClick r:id="rId4"/>
              </a:rPr>
              <a:t>tuercas</a:t>
            </a:r>
            <a:r>
              <a:rPr lang="en-US" sz="2000" dirty="0">
                <a:latin typeface="Dutch801 Rm BT" panose="02020603060505020304" pitchFamily="18" charset="0"/>
                <a:ea typeface="+mn-lt"/>
                <a:cs typeface="+mn-lt"/>
                <a:hlinkClick r:id="rId4"/>
              </a:rPr>
              <a:t> y </a:t>
            </a:r>
            <a:r>
              <a:rPr lang="en-US" sz="2000" dirty="0" err="1">
                <a:latin typeface="Dutch801 Rm BT" panose="02020603060505020304" pitchFamily="18" charset="0"/>
                <a:ea typeface="+mn-lt"/>
                <a:cs typeface="+mn-lt"/>
                <a:hlinkClick r:id="rId4"/>
              </a:rPr>
              <a:t>arandelas</a:t>
            </a:r>
            <a:r>
              <a:rPr lang="en-US" sz="2000" dirty="0">
                <a:latin typeface="Dutch801 Rm BT" panose="02020603060505020304" pitchFamily="18" charset="0"/>
                <a:ea typeface="+mn-lt"/>
                <a:cs typeface="+mn-lt"/>
                <a:hlinkClick r:id="rId4"/>
              </a:rPr>
              <a:t> (studylib.es)</a:t>
            </a:r>
            <a:endParaRPr lang="en-US" sz="2000" dirty="0">
              <a:latin typeface="Dutch801 Rm BT" panose="02020603060505020304" pitchFamily="18" charset="0"/>
              <a:cs typeface="Calibri"/>
            </a:endParaRPr>
          </a:p>
          <a:p>
            <a:r>
              <a:rPr lang="en-US" sz="2000" dirty="0" err="1">
                <a:latin typeface="Dutch801 Rm BT" panose="02020603060505020304" pitchFamily="18" charset="0"/>
                <a:ea typeface="Calibri"/>
                <a:cs typeface="Calibri"/>
              </a:rPr>
              <a:t>Levas</a:t>
            </a:r>
            <a:r>
              <a:rPr lang="en-US" sz="2000" dirty="0">
                <a:latin typeface="Dutch801 Rm BT" panose="02020603060505020304" pitchFamily="18" charset="0"/>
                <a:ea typeface="Calibri"/>
                <a:cs typeface="Calibri"/>
              </a:rPr>
              <a:t>:</a:t>
            </a:r>
            <a:r>
              <a:rPr lang="en-US" sz="2000" dirty="0">
                <a:latin typeface="Dutch801 Rm BT" panose="02020603060505020304" pitchFamily="18" charset="0"/>
                <a:ea typeface="+mn-lt"/>
                <a:cs typeface="+mn-lt"/>
                <a:hlinkClick r:id="rId5"/>
              </a:rPr>
              <a:t>(Microsoft Word - 1. Car\341tula, </a:t>
            </a:r>
            <a:r>
              <a:rPr lang="en-US" sz="2000" dirty="0" err="1">
                <a:latin typeface="Dutch801 Rm BT" panose="02020603060505020304" pitchFamily="18" charset="0"/>
                <a:ea typeface="+mn-lt"/>
                <a:cs typeface="+mn-lt"/>
                <a:hlinkClick r:id="rId5"/>
              </a:rPr>
              <a:t>dedicatoria</a:t>
            </a:r>
            <a:r>
              <a:rPr lang="en-US" sz="2000" dirty="0">
                <a:latin typeface="Dutch801 Rm BT" panose="02020603060505020304" pitchFamily="18" charset="0"/>
                <a:ea typeface="+mn-lt"/>
                <a:cs typeface="+mn-lt"/>
                <a:hlinkClick r:id="rId5"/>
              </a:rPr>
              <a:t>, </a:t>
            </a:r>
            <a:r>
              <a:rPr lang="en-US" sz="2000" dirty="0" err="1">
                <a:latin typeface="Dutch801 Rm BT" panose="02020603060505020304" pitchFamily="18" charset="0"/>
                <a:ea typeface="+mn-lt"/>
                <a:cs typeface="+mn-lt"/>
                <a:hlinkClick r:id="rId5"/>
              </a:rPr>
              <a:t>pr</a:t>
            </a:r>
            <a:r>
              <a:rPr lang="en-US" sz="2000" dirty="0">
                <a:latin typeface="Dutch801 Rm BT" panose="02020603060505020304" pitchFamily="18" charset="0"/>
                <a:ea typeface="+mn-lt"/>
                <a:cs typeface="+mn-lt"/>
                <a:hlinkClick r:id="rId5"/>
              </a:rPr>
              <a:t>\363logo, </a:t>
            </a:r>
            <a:r>
              <a:rPr lang="en-US" sz="2000" dirty="0" err="1">
                <a:latin typeface="Dutch801 Rm BT" panose="02020603060505020304" pitchFamily="18" charset="0"/>
                <a:ea typeface="+mn-lt"/>
                <a:cs typeface="+mn-lt"/>
                <a:hlinkClick r:id="rId5"/>
              </a:rPr>
              <a:t>resumen</a:t>
            </a:r>
            <a:r>
              <a:rPr lang="en-US" sz="2000" dirty="0">
                <a:latin typeface="Dutch801 Rm BT" panose="02020603060505020304" pitchFamily="18" charset="0"/>
                <a:ea typeface="+mn-lt"/>
                <a:cs typeface="+mn-lt"/>
                <a:hlinkClick r:id="rId5"/>
              </a:rPr>
              <a:t>, \355ndice) (udep.edu.pe)</a:t>
            </a:r>
            <a:endParaRPr lang="en-US" sz="2000" dirty="0">
              <a:latin typeface="Dutch801 Rm BT" panose="02020603060505020304" pitchFamily="18" charset="0"/>
              <a:ea typeface="Calibri"/>
              <a:cs typeface="Calibri"/>
            </a:endParaRPr>
          </a:p>
          <a:p>
            <a:r>
              <a:rPr lang="en-US" sz="2000" dirty="0">
                <a:latin typeface="Dutch801 Rm BT" panose="02020603060505020304" pitchFamily="18" charset="0"/>
                <a:ea typeface="Calibri"/>
                <a:cs typeface="Calibri"/>
              </a:rPr>
              <a:t>Biela-</a:t>
            </a:r>
            <a:r>
              <a:rPr lang="en-US" sz="2000" dirty="0" err="1">
                <a:latin typeface="Dutch801 Rm BT" panose="02020603060505020304" pitchFamily="18" charset="0"/>
                <a:ea typeface="Calibri"/>
                <a:cs typeface="Calibri"/>
              </a:rPr>
              <a:t>Manivela</a:t>
            </a:r>
            <a:r>
              <a:rPr lang="en-US" sz="2000" dirty="0">
                <a:latin typeface="Dutch801 Rm BT" panose="02020603060505020304" pitchFamily="18" charset="0"/>
                <a:ea typeface="Calibri"/>
                <a:cs typeface="Calibri"/>
              </a:rPr>
              <a:t>: </a:t>
            </a:r>
            <a:r>
              <a:rPr lang="en-US" sz="2000" dirty="0">
                <a:latin typeface="Dutch801 Rm BT" panose="02020603060505020304" pitchFamily="18" charset="0"/>
                <a:ea typeface="+mn-lt"/>
                <a:cs typeface="+mn-lt"/>
                <a:hlinkClick r:id="rId6"/>
              </a:rPr>
              <a:t>▷ </a:t>
            </a:r>
            <a:r>
              <a:rPr lang="en-US" sz="2000" dirty="0" err="1">
                <a:latin typeface="Dutch801 Rm BT" panose="02020603060505020304" pitchFamily="18" charset="0"/>
                <a:ea typeface="+mn-lt"/>
                <a:cs typeface="+mn-lt"/>
                <a:hlinkClick r:id="rId6"/>
              </a:rPr>
              <a:t>Mecanismo</a:t>
            </a:r>
            <a:r>
              <a:rPr lang="en-US" sz="2000" dirty="0">
                <a:latin typeface="Dutch801 Rm BT" panose="02020603060505020304" pitchFamily="18" charset="0"/>
                <a:ea typeface="+mn-lt"/>
                <a:cs typeface="+mn-lt"/>
                <a:hlinkClick r:id="rId6"/>
              </a:rPr>
              <a:t> </a:t>
            </a:r>
            <a:r>
              <a:rPr lang="en-US" sz="2000" dirty="0" err="1">
                <a:latin typeface="Dutch801 Rm BT" panose="02020603060505020304" pitchFamily="18" charset="0"/>
                <a:ea typeface="+mn-lt"/>
                <a:cs typeface="+mn-lt"/>
                <a:hlinkClick r:id="rId6"/>
              </a:rPr>
              <a:t>biela-manivela</a:t>
            </a:r>
            <a:r>
              <a:rPr lang="en-US" sz="2000" dirty="0">
                <a:latin typeface="Dutch801 Rm BT" panose="02020603060505020304" pitchFamily="18" charset="0"/>
                <a:ea typeface="+mn-lt"/>
                <a:cs typeface="+mn-lt"/>
                <a:hlinkClick r:id="rId6"/>
              </a:rPr>
              <a:t>: </a:t>
            </a:r>
            <a:r>
              <a:rPr lang="en-US" sz="2000" dirty="0" err="1">
                <a:latin typeface="Dutch801 Rm BT" panose="02020603060505020304" pitchFamily="18" charset="0"/>
                <a:ea typeface="+mn-lt"/>
                <a:cs typeface="+mn-lt"/>
                <a:hlinkClick r:id="rId6"/>
              </a:rPr>
              <a:t>qué</a:t>
            </a:r>
            <a:r>
              <a:rPr lang="en-US" sz="2000" dirty="0">
                <a:latin typeface="Dutch801 Rm BT" panose="02020603060505020304" pitchFamily="18" charset="0"/>
                <a:ea typeface="+mn-lt"/>
                <a:cs typeface="+mn-lt"/>
                <a:hlinkClick r:id="rId6"/>
              </a:rPr>
              <a:t> </a:t>
            </a:r>
            <a:r>
              <a:rPr lang="en-US" sz="2000" dirty="0" err="1">
                <a:latin typeface="Dutch801 Rm BT" panose="02020603060505020304" pitchFamily="18" charset="0"/>
                <a:ea typeface="+mn-lt"/>
                <a:cs typeface="+mn-lt"/>
                <a:hlinkClick r:id="rId6"/>
              </a:rPr>
              <a:t>es</a:t>
            </a:r>
            <a:r>
              <a:rPr lang="en-US" sz="2000" dirty="0">
                <a:latin typeface="Dutch801 Rm BT" panose="02020603060505020304" pitchFamily="18" charset="0"/>
                <a:ea typeface="+mn-lt"/>
                <a:cs typeface="+mn-lt"/>
                <a:hlinkClick r:id="rId6"/>
              </a:rPr>
              <a:t>, </a:t>
            </a:r>
            <a:r>
              <a:rPr lang="en-US" sz="2000" dirty="0" err="1">
                <a:latin typeface="Dutch801 Rm BT" panose="02020603060505020304" pitchFamily="18" charset="0"/>
                <a:ea typeface="+mn-lt"/>
                <a:cs typeface="+mn-lt"/>
                <a:hlinkClick r:id="rId6"/>
              </a:rPr>
              <a:t>aplicaciones</a:t>
            </a:r>
            <a:r>
              <a:rPr lang="en-US" sz="2000" dirty="0">
                <a:latin typeface="Dutch801 Rm BT" panose="02020603060505020304" pitchFamily="18" charset="0"/>
                <a:ea typeface="+mn-lt"/>
                <a:cs typeface="+mn-lt"/>
                <a:hlinkClick r:id="rId6"/>
              </a:rPr>
              <a:t>, </a:t>
            </a:r>
            <a:r>
              <a:rPr lang="en-US" sz="2000" dirty="0" err="1">
                <a:latin typeface="Dutch801 Rm BT" panose="02020603060505020304" pitchFamily="18" charset="0"/>
                <a:ea typeface="+mn-lt"/>
                <a:cs typeface="+mn-lt"/>
                <a:hlinkClick r:id="rId6"/>
              </a:rPr>
              <a:t>fórmula</a:t>
            </a:r>
            <a:r>
              <a:rPr lang="en-US" sz="2000" dirty="0">
                <a:latin typeface="Dutch801 Rm BT" panose="02020603060505020304" pitchFamily="18" charset="0"/>
                <a:ea typeface="+mn-lt"/>
                <a:cs typeface="+mn-lt"/>
                <a:hlinkClick r:id="rId6"/>
              </a:rPr>
              <a:t>... (ingenierizando.com)</a:t>
            </a:r>
          </a:p>
          <a:p>
            <a:r>
              <a:rPr lang="en-US" sz="2000" dirty="0" err="1">
                <a:latin typeface="Dutch801 Rm BT" panose="02020603060505020304" pitchFamily="18" charset="0"/>
                <a:cs typeface="Calibri" panose="020F0502020204030204"/>
              </a:rPr>
              <a:t>Tipos</a:t>
            </a:r>
            <a:r>
              <a:rPr lang="en-US" sz="2000" dirty="0">
                <a:latin typeface="Dutch801 Rm BT" panose="02020603060505020304" pitchFamily="18" charset="0"/>
                <a:cs typeface="Calibri" panose="020F0502020204030204"/>
              </a:rPr>
              <a:t> de </a:t>
            </a:r>
            <a:r>
              <a:rPr lang="en-US" sz="2000" dirty="0" err="1">
                <a:latin typeface="Dutch801 Rm BT" panose="02020603060505020304" pitchFamily="18" charset="0"/>
                <a:cs typeface="Calibri" panose="020F0502020204030204"/>
              </a:rPr>
              <a:t>mecanismos</a:t>
            </a:r>
            <a:r>
              <a:rPr lang="en-US" sz="2000" dirty="0">
                <a:latin typeface="Dutch801 Rm BT" panose="02020603060505020304" pitchFamily="18" charset="0"/>
                <a:cs typeface="Calibri" panose="020F0502020204030204"/>
              </a:rPr>
              <a:t>: </a:t>
            </a:r>
            <a:r>
              <a:rPr lang="en-US" sz="2000" dirty="0">
                <a:latin typeface="Dutch801 Rm BT" panose="02020603060505020304" pitchFamily="18" charset="0"/>
                <a:ea typeface="+mn-lt"/>
                <a:cs typeface="+mn-lt"/>
                <a:hlinkClick r:id="rId7"/>
              </a:rPr>
              <a:t>https://sites.google.com/site/mecanismos1oima03sap2/elementos-de-maquinas/tipos-de-mecanismos</a:t>
            </a:r>
            <a:endParaRPr lang="en-US" sz="2000" dirty="0">
              <a:latin typeface="Dutch801 Rm BT" panose="02020603060505020304" pitchFamily="18" charset="0"/>
              <a:ea typeface="+mn-lt"/>
              <a:cs typeface="+mn-lt"/>
            </a:endParaRPr>
          </a:p>
          <a:p>
            <a:endParaRPr lang="en-US" sz="2000" dirty="0">
              <a:cs typeface="Calibri" panose="020F0502020204030204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FD0848-5E4D-BFF0-832F-038E651BA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0009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</TotalTime>
  <Words>423</Words>
  <Application>Microsoft Office PowerPoint</Application>
  <PresentationFormat>Panorámica</PresentationFormat>
  <Paragraphs>144</Paragraphs>
  <Slides>21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21</vt:i4>
      </vt:variant>
    </vt:vector>
  </HeadingPairs>
  <TitlesOfParts>
    <vt:vector size="28" baseType="lpstr">
      <vt:lpstr>Arial</vt:lpstr>
      <vt:lpstr>Calibri</vt:lpstr>
      <vt:lpstr>Calibri Light</vt:lpstr>
      <vt:lpstr>Cooper Black</vt:lpstr>
      <vt:lpstr>Dutch801 Rm BT</vt:lpstr>
      <vt:lpstr>office theme</vt:lpstr>
      <vt:lpstr>office theme</vt:lpstr>
      <vt:lpstr>Diseño de mecanismos por computadora. </vt:lpstr>
      <vt:lpstr>Trabajo colaborativo</vt:lpstr>
      <vt:lpstr>¿Qué esperan de la materia?</vt:lpstr>
      <vt:lpstr>Presentación de PowerPoint</vt:lpstr>
      <vt:lpstr>Lista de mecanismos</vt:lpstr>
      <vt:lpstr>Presentación de PowerPoint</vt:lpstr>
      <vt:lpstr>Presentación de PowerPoint</vt:lpstr>
      <vt:lpstr>Presentación de PowerPoint</vt:lpstr>
      <vt:lpstr>Manual de diseño (formulas)</vt:lpstr>
      <vt:lpstr>AutoCad</vt:lpstr>
      <vt:lpstr>Practicas 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Diseño de mecanismos por computadora.</dc:title>
  <dc:creator>USUARIO</dc:creator>
  <cp:lastModifiedBy>USUARIO</cp:lastModifiedBy>
  <cp:revision>4</cp:revision>
  <dcterms:modified xsi:type="dcterms:W3CDTF">2023-03-02T21:09:08Z</dcterms:modified>
</cp:coreProperties>
</file>